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7" r:id="rId3"/>
    <p:sldId id="296" r:id="rId4"/>
    <p:sldId id="304" r:id="rId5"/>
    <p:sldId id="284" r:id="rId6"/>
    <p:sldId id="286" r:id="rId7"/>
    <p:sldId id="282" r:id="rId8"/>
    <p:sldId id="299" r:id="rId9"/>
    <p:sldId id="302" r:id="rId10"/>
    <p:sldId id="303" r:id="rId11"/>
    <p:sldId id="29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213E3FE-849F-4391-95C5-5590C618A0FC}">
          <p14:sldIdLst>
            <p14:sldId id="256"/>
            <p14:sldId id="277"/>
            <p14:sldId id="296"/>
            <p14:sldId id="304"/>
            <p14:sldId id="284"/>
            <p14:sldId id="286"/>
            <p14:sldId id="282"/>
            <p14:sldId id="299"/>
            <p14:sldId id="302"/>
            <p14:sldId id="303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8ED8"/>
    <a:srgbClr val="CCEBF4"/>
    <a:srgbClr val="9AD9EA"/>
    <a:srgbClr val="2D6EC3"/>
    <a:srgbClr val="86DEDA"/>
    <a:srgbClr val="09E9DE"/>
    <a:srgbClr val="C2131F"/>
    <a:srgbClr val="3C6EBE"/>
    <a:srgbClr val="2D71C3"/>
    <a:srgbClr val="1A4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01" autoAdjust="0"/>
    <p:restoredTop sz="94675" autoAdjust="0"/>
  </p:normalViewPr>
  <p:slideViewPr>
    <p:cSldViewPr>
      <p:cViewPr varScale="1">
        <p:scale>
          <a:sx n="106" d="100"/>
          <a:sy n="106" d="100"/>
        </p:scale>
        <p:origin x="207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436FC-F59B-45D5-B805-8BEA6B0FC4F2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4EA13-BBD1-4E4D-B2EF-682C60E89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17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B450E-B5F2-4992-9D1F-0C0F55148E0A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C01D3-7ED0-4516-92B8-9447865EE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727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Слайд про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3779912" y="6195784"/>
            <a:ext cx="4506864" cy="2880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sz="10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Туристический портал и справочная система территории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31" y="1371624"/>
            <a:ext cx="1138013" cy="133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058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пасибо за внимание!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266125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bg1"/>
                </a:solidFill>
                <a:latin typeface="Trebuchet MS" pitchFamily="34" charset="0"/>
              </a:rPr>
              <a:t>Спасибо за внимание!</a:t>
            </a:r>
            <a:endParaRPr lang="ru-RU" sz="3600" i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" name="AutoShape 2" descr="https://apf.mail.ru/cgi-bin/readmsg/%D0%9A%D0%A3%D0%91%D0%9D%D0%95%D0%A2_logo.png?id=13752596060000000734%3B0%3B2&amp;exif=1&amp;bs=39859&amp;bl=25752&amp;ct=image%2Fpng&amp;cn=%D0%9A%D0%A3%D0%91%D0%9D%D0%95%D0%A2_logo.png&amp;cte=base64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3779912" y="6195784"/>
            <a:ext cx="4506864" cy="2880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3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sz="32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Туристический портал и справочная система территории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063" y="3573016"/>
            <a:ext cx="1232412" cy="13530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47" y="969003"/>
            <a:ext cx="954463" cy="13215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668" y="949485"/>
            <a:ext cx="1117035" cy="13372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49" y="976048"/>
            <a:ext cx="1143258" cy="13320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658" y="973826"/>
            <a:ext cx="1269120" cy="13163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63" y="939298"/>
            <a:ext cx="1138013" cy="13372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49" y="3606439"/>
            <a:ext cx="1200946" cy="13530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434" y="3641274"/>
            <a:ext cx="1143257" cy="13635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614" y="3638059"/>
            <a:ext cx="1211434" cy="13530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832" y="3573016"/>
            <a:ext cx="1200946" cy="135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284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нутрен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92" y="2639333"/>
            <a:ext cx="8352928" cy="2808312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3779912" y="6195784"/>
            <a:ext cx="4506864" cy="2880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3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sz="32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Туристический портал и справочная система территории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27584" y="514772"/>
            <a:ext cx="777686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200"/>
              </a:lnSpc>
            </a:pPr>
            <a:r>
              <a:rPr lang="ru-RU" sz="2800" b="1" i="1" dirty="0" smtClean="0">
                <a:solidFill>
                  <a:schemeClr val="tx1"/>
                </a:solidFill>
                <a:latin typeface="Trebuchet MS" pitchFamily="34" charset="0"/>
              </a:rPr>
              <a:t>ООО «КУБНЕТ»</a:t>
            </a:r>
            <a:endParaRPr lang="ru-RU" sz="2800" b="1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27584" y="1185704"/>
            <a:ext cx="7459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300" b="0" i="0" u="none" strike="noStrike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Целевая аудитория сайта «Магнит </a:t>
            </a:r>
            <a:r>
              <a:rPr lang="ru-RU" sz="1300" b="0" i="0" u="none" strike="noStrike" kern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Косметик</a:t>
            </a:r>
            <a:r>
              <a:rPr lang="ru-RU" sz="1300" b="0" i="0" u="none" strike="noStrike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» — девушки в возрасте от 21 до 30 лет, имеющие средний и ниже среднего уровень дохода, активно использующие интернет для поиска информации и общения в социальных сетях.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827584" y="2883287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b="1" i="1" dirty="0" smtClean="0">
                <a:solidFill>
                  <a:schemeClr val="tx1"/>
                </a:solidFill>
                <a:latin typeface="Trebuchet MS" pitchFamily="34" charset="0"/>
              </a:rPr>
              <a:t>Контакты</a:t>
            </a:r>
            <a:endParaRPr lang="ru-RU" sz="1200" b="1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18" name="Рисунок 17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8" y="3278516"/>
            <a:ext cx="28800" cy="495369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827584" y="4007485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b="1" i="1" dirty="0" smtClean="0">
                <a:solidFill>
                  <a:schemeClr val="tx1"/>
                </a:solidFill>
                <a:latin typeface="Trebuchet MS" pitchFamily="34" charset="0"/>
              </a:rPr>
              <a:t>Реквизиты</a:t>
            </a:r>
            <a:endParaRPr lang="ru-RU" sz="1200" b="1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044259" y="4336722"/>
            <a:ext cx="3312368" cy="863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0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ИНН: 2308017392  КПП: 230801001  </a:t>
            </a:r>
          </a:p>
          <a:p>
            <a:pPr>
              <a:lnSpc>
                <a:spcPts val="1000"/>
              </a:lnSpc>
            </a:pPr>
            <a:r>
              <a:rPr lang="ru-RU" sz="10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ОГРН: 1022301616204</a:t>
            </a:r>
          </a:p>
          <a:p>
            <a:pPr>
              <a:lnSpc>
                <a:spcPts val="1000"/>
              </a:lnSpc>
            </a:pPr>
            <a:r>
              <a:rPr lang="ru-RU" sz="10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Р/с: 40702810430020100123 Краснодарское отделение № 8619 г. Краснодар</a:t>
            </a:r>
          </a:p>
          <a:p>
            <a:pPr>
              <a:lnSpc>
                <a:spcPts val="1000"/>
              </a:lnSpc>
            </a:pPr>
            <a:r>
              <a:rPr lang="ru-RU" sz="10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Корр. счет: 30101810100000000602</a:t>
            </a:r>
          </a:p>
          <a:p>
            <a:pPr>
              <a:lnSpc>
                <a:spcPts val="1000"/>
              </a:lnSpc>
            </a:pPr>
            <a:r>
              <a:rPr lang="ru-RU" sz="10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БИК: 040349602</a:t>
            </a:r>
          </a:p>
        </p:txBody>
      </p:sp>
      <p:pic>
        <p:nvPicPr>
          <p:cNvPr id="21" name="Рисунок 20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8" y="4402714"/>
            <a:ext cx="28800" cy="495369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044259" y="3278516"/>
            <a:ext cx="3312368" cy="478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0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350033, г. Краснодар, ул. Ленина 97, </a:t>
            </a:r>
          </a:p>
          <a:p>
            <a:pPr>
              <a:lnSpc>
                <a:spcPts val="1000"/>
              </a:lnSpc>
            </a:pPr>
            <a:r>
              <a:rPr lang="ru-RU" sz="10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тел. (861) 267-28-46 (доб. 150)</a:t>
            </a:r>
          </a:p>
          <a:p>
            <a:pPr>
              <a:lnSpc>
                <a:spcPts val="1000"/>
              </a:lnSpc>
            </a:pPr>
            <a:r>
              <a:rPr lang="ru-RU" sz="10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Е-</a:t>
            </a:r>
            <a:r>
              <a:rPr lang="ru-RU" sz="1000" b="0" i="0" u="none" strike="noStrike" kern="1200" baseline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mail</a:t>
            </a:r>
            <a:r>
              <a:rPr lang="ru-RU" sz="10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: </a:t>
            </a:r>
            <a:r>
              <a:rPr lang="en-US" sz="10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info@spellsystems.com</a:t>
            </a:r>
            <a:endParaRPr lang="ru-RU" sz="1000" b="0" i="0" u="none" strike="noStrike" kern="1200" baseline="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7042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про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49" y="1349065"/>
            <a:ext cx="954463" cy="1321564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3779912" y="6195784"/>
            <a:ext cx="4506864" cy="2880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sz="10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Туристический портал и справочная система территории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 userDrawn="1"/>
        </p:nvSpPr>
        <p:spPr>
          <a:xfrm>
            <a:off x="3779912" y="6195784"/>
            <a:ext cx="4506864" cy="2880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Туристический портал и справочная система территории</a:t>
            </a:r>
          </a:p>
          <a:p>
            <a:pPr algn="r"/>
            <a:endParaRPr lang="ru-RU" sz="10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Внутрен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 userDrawn="1"/>
        </p:nvSpPr>
        <p:spPr>
          <a:xfrm>
            <a:off x="3779912" y="6195784"/>
            <a:ext cx="4506864" cy="2880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2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r"/>
            <a:endParaRPr lang="ru-RU" sz="32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  <a:p>
            <a:pPr algn="r"/>
            <a:r>
              <a:rPr lang="ru-RU" sz="32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Презентация группы ИТ-компаний КУБНЕТ</a:t>
            </a:r>
          </a:p>
          <a:p>
            <a:pPr algn="r"/>
            <a:endParaRPr lang="ru-RU" sz="32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87339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Внутрен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3779912" y="6195784"/>
            <a:ext cx="4506864" cy="2880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2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r"/>
            <a:endParaRPr lang="ru-RU" sz="32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  <a:p>
            <a:pPr algn="r"/>
            <a:r>
              <a:rPr lang="ru-RU" sz="32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Презентация группы ИТ-компаний КУБНЕТ</a:t>
            </a:r>
          </a:p>
          <a:p>
            <a:pPr algn="r"/>
            <a:endParaRPr lang="ru-RU" sz="32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50481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про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49" y="1336213"/>
            <a:ext cx="1117035" cy="133729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3779912" y="6195784"/>
            <a:ext cx="4506864" cy="2880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sz="10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Туристический портал и справочная система территории</a:t>
            </a:r>
          </a:p>
        </p:txBody>
      </p:sp>
    </p:spTree>
    <p:extLst>
      <p:ext uri="{BB962C8B-B14F-4D97-AF65-F5344CB8AC3E}">
        <p14:creationId xmlns:p14="http://schemas.microsoft.com/office/powerpoint/2010/main" val="456288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Внутрен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 userDrawn="1"/>
        </p:nvSpPr>
        <p:spPr>
          <a:xfrm>
            <a:off x="3779912" y="6195784"/>
            <a:ext cx="4506864" cy="2880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2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r"/>
            <a:endParaRPr lang="ru-RU" sz="32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  <a:p>
            <a:pPr algn="r"/>
            <a:r>
              <a:rPr lang="ru-RU" sz="32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Презентация группы ИТ-компаний КУБНЕТ</a:t>
            </a:r>
          </a:p>
          <a:p>
            <a:pPr algn="r"/>
            <a:endParaRPr lang="ru-RU" sz="32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357178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про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49" y="1368376"/>
            <a:ext cx="1143258" cy="133205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3779912" y="6195784"/>
            <a:ext cx="4506864" cy="2880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sz="10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Туристический портал и справочная система территории</a:t>
            </a:r>
          </a:p>
        </p:txBody>
      </p:sp>
    </p:spTree>
    <p:extLst>
      <p:ext uri="{BB962C8B-B14F-4D97-AF65-F5344CB8AC3E}">
        <p14:creationId xmlns:p14="http://schemas.microsoft.com/office/powerpoint/2010/main" val="3522091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лайд про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3779912" y="6195784"/>
            <a:ext cx="4506864" cy="2880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sz="10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Туристический портал и справочная система территории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92602"/>
            <a:ext cx="1269120" cy="131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257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62" r:id="rId5"/>
    <p:sldLayoutId id="2147483663" r:id="rId6"/>
    <p:sldLayoutId id="2147483660" r:id="rId7"/>
    <p:sldLayoutId id="2147483664" r:id="rId8"/>
    <p:sldLayoutId id="2147483678" r:id="rId9"/>
    <p:sldLayoutId id="2147483679" r:id="rId10"/>
    <p:sldLayoutId id="2147483655" r:id="rId11"/>
    <p:sldLayoutId id="2147483657" r:id="rId12"/>
    <p:sldLayoutId id="2147483659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2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21.png"/><Relationship Id="rId5" Type="http://schemas.openxmlformats.org/officeDocument/2006/relationships/image" Target="../media/image25.png"/><Relationship Id="rId10" Type="http://schemas.openxmlformats.org/officeDocument/2006/relationships/image" Target="../media/image19.png"/><Relationship Id="rId4" Type="http://schemas.openxmlformats.org/officeDocument/2006/relationships/image" Target="../media/image23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7224" y="3284984"/>
            <a:ext cx="1698552" cy="2880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ru-RU" sz="1000" b="0" i="1" u="none" strike="noStrike" kern="1200" baseline="0" dirty="0" smtClean="0">
                <a:solidFill>
                  <a:srgbClr val="86DEDA"/>
                </a:solidFill>
                <a:latin typeface="Trebuchet MS" pitchFamily="34" charset="0"/>
                <a:ea typeface="+mj-ea"/>
                <a:cs typeface="+mj-cs"/>
              </a:rPr>
              <a:t>Апрель 2014</a:t>
            </a:r>
            <a:r>
              <a:rPr lang="ru-RU" sz="1000" b="0" i="1" u="none" strike="noStrike" kern="1200" dirty="0" smtClean="0">
                <a:solidFill>
                  <a:srgbClr val="86DEDA"/>
                </a:solidFill>
                <a:latin typeface="Trebuchet MS" pitchFamily="34" charset="0"/>
                <a:ea typeface="+mj-ea"/>
                <a:cs typeface="+mj-cs"/>
              </a:rPr>
              <a:t> </a:t>
            </a:r>
            <a:r>
              <a:rPr lang="ru-RU" sz="1000" b="0" i="1" u="none" strike="noStrike" kern="1200" baseline="0" dirty="0" smtClean="0">
                <a:solidFill>
                  <a:srgbClr val="86DE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год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57224" y="6271220"/>
            <a:ext cx="1698552" cy="2880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ru-RU" sz="1000" b="0" i="1" u="none" strike="noStrike" kern="1200" baseline="0" dirty="0" smtClean="0">
                <a:solidFill>
                  <a:schemeClr val="bg1"/>
                </a:solidFill>
                <a:effectLst/>
                <a:latin typeface="Trebuchet MS" pitchFamily="34" charset="0"/>
                <a:ea typeface="+mj-ea"/>
                <a:cs typeface="+mj-cs"/>
              </a:rPr>
              <a:t>кубнет.рф</a:t>
            </a:r>
            <a:endParaRPr lang="ru-RU" sz="10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57224" y="1628800"/>
            <a:ext cx="7099152" cy="13681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0"/>
              </a:spcBef>
            </a:pPr>
            <a:r>
              <a:rPr lang="ru-RU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Туристический портал </a:t>
            </a:r>
            <a:r>
              <a:rPr lang="ru-RU" dirty="0" smtClean="0"/>
              <a:t>и справочная система территории</a:t>
            </a:r>
          </a:p>
          <a:p>
            <a:pPr>
              <a:lnSpc>
                <a:spcPts val="2500"/>
              </a:lnSpc>
            </a:pPr>
            <a:endParaRPr lang="ru-RU" i="1" u="none" strike="noStrike" kern="12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92" y="2060848"/>
            <a:ext cx="8352928" cy="2088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514772"/>
            <a:ext cx="777686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200"/>
              </a:lnSpc>
            </a:pPr>
            <a:r>
              <a:rPr lang="ru-RU" sz="2800" b="1" i="1" dirty="0" smtClean="0">
                <a:solidFill>
                  <a:schemeClr val="tx1"/>
                </a:solidFill>
                <a:latin typeface="Trebuchet MS" pitchFamily="34" charset="0"/>
              </a:rPr>
              <a:t>ООО «КУБНЕТ»</a:t>
            </a:r>
            <a:endParaRPr lang="ru-RU" sz="2800" b="1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304802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b="1" i="1" dirty="0" smtClean="0">
                <a:solidFill>
                  <a:schemeClr val="tx1"/>
                </a:solidFill>
                <a:latin typeface="Trebuchet MS" pitchFamily="34" charset="0"/>
              </a:rPr>
              <a:t>Контакты</a:t>
            </a:r>
            <a:endParaRPr lang="ru-RU" sz="1200" b="1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8" y="2700031"/>
            <a:ext cx="28800" cy="4953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7652" y="2304802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b="1" i="1" dirty="0" smtClean="0">
                <a:solidFill>
                  <a:schemeClr val="tx1"/>
                </a:solidFill>
                <a:latin typeface="Trebuchet MS" pitchFamily="34" charset="0"/>
              </a:rPr>
              <a:t>Реквизиты</a:t>
            </a:r>
            <a:endParaRPr lang="ru-RU" sz="1200" b="1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327" y="2634039"/>
            <a:ext cx="3312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ИНН: 2308017392  КПП: 230801001  </a:t>
            </a:r>
          </a:p>
          <a:p>
            <a:r>
              <a:rPr lang="ru-RU" sz="11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ОГРН: 1022301616204</a:t>
            </a:r>
          </a:p>
          <a:p>
            <a:r>
              <a:rPr lang="ru-RU" sz="11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Р/с: 40702810430020100123 Краснодарское отделение № 8619 г. Краснодар</a:t>
            </a:r>
          </a:p>
          <a:p>
            <a:r>
              <a:rPr lang="ru-RU" sz="11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Корр. счет: 30101810100000000602</a:t>
            </a:r>
          </a:p>
          <a:p>
            <a:r>
              <a:rPr lang="ru-RU" sz="11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БИК: 040349602</a:t>
            </a:r>
          </a:p>
        </p:txBody>
      </p:sp>
      <p:pic>
        <p:nvPicPr>
          <p:cNvPr id="9" name="Рисунок 8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136" y="2700031"/>
            <a:ext cx="28800" cy="4953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4259" y="2700031"/>
            <a:ext cx="33123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350033, г. Краснодар, ул. Ленина 97, </a:t>
            </a:r>
          </a:p>
          <a:p>
            <a:r>
              <a:rPr lang="ru-RU" sz="11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тел. (861) 245-99-45</a:t>
            </a:r>
          </a:p>
          <a:p>
            <a:r>
              <a:rPr lang="ru-RU" sz="11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Е-</a:t>
            </a:r>
            <a:r>
              <a:rPr lang="ru-RU" sz="1100" b="0" i="0" u="none" strike="noStrike" kern="1200" baseline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mail</a:t>
            </a:r>
            <a:r>
              <a:rPr lang="ru-RU" sz="11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: </a:t>
            </a:r>
            <a:r>
              <a:rPr lang="en-US" sz="11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info@spellsystems.com</a:t>
            </a:r>
            <a:endParaRPr lang="ru-RU" sz="1100" b="0" i="0" u="none" strike="noStrike" kern="1200" baseline="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004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149080"/>
            <a:ext cx="9144000" cy="183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ru-RU" dirty="0"/>
          </a:p>
        </p:txBody>
      </p:sp>
      <p:pic>
        <p:nvPicPr>
          <p:cNvPr id="13" name="Picture 3" descr="C:\Users\goubine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582" y="4813735"/>
            <a:ext cx="2548836" cy="41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341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1240" y="1412776"/>
            <a:ext cx="767521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Интерактивный </a:t>
            </a:r>
            <a:r>
              <a:rPr lang="ru-RU" sz="2200" b="1" kern="0" dirty="0">
                <a:solidFill>
                  <a:srgbClr val="FF0000"/>
                </a:solidFill>
                <a:cs typeface="Microsoft Sans Serif" pitchFamily="34" charset="0"/>
              </a:rPr>
              <a:t>помощник </a:t>
            </a:r>
            <a:r>
              <a:rPr lang="ru-RU" sz="2200" b="1" kern="0" dirty="0" smtClean="0">
                <a:solidFill>
                  <a:srgbClr val="FF0000"/>
                </a:solidFill>
                <a:cs typeface="Microsoft Sans Serif" pitchFamily="34" charset="0"/>
              </a:rPr>
              <a:t>для гостей и жителей территории</a:t>
            </a: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, </a:t>
            </a:r>
            <a:r>
              <a:rPr lang="ru-RU" sz="2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с </a:t>
            </a: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множеством рубрик</a:t>
            </a:r>
            <a:r>
              <a:rPr lang="ru-RU" sz="2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, </a:t>
            </a: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обширным каталогом объектов и </a:t>
            </a:r>
            <a:r>
              <a:rPr lang="ru-RU" sz="2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навигатором по маршрутам общественного транспорта. </a:t>
            </a:r>
            <a:endParaRPr lang="ru-RU" sz="2000" kern="0" dirty="0" smtClean="0">
              <a:solidFill>
                <a:schemeClr val="tx1">
                  <a:lumMod val="75000"/>
                  <a:lumOff val="25000"/>
                </a:schemeClr>
              </a:solidFill>
              <a:cs typeface="Microsoft Sans Serif" pitchFamily="34" charset="0"/>
            </a:endParaRPr>
          </a:p>
          <a:p>
            <a:pPr>
              <a:lnSpc>
                <a:spcPct val="100000"/>
              </a:lnSpc>
            </a:pPr>
            <a:endParaRPr lang="ru-RU" sz="2000" kern="0" dirty="0" smtClean="0">
              <a:solidFill>
                <a:schemeClr val="tx1">
                  <a:lumMod val="75000"/>
                  <a:lumOff val="25000"/>
                </a:schemeClr>
              </a:solidFill>
              <a:cs typeface="Microsoft Sans Serif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Доступен как </a:t>
            </a:r>
            <a:r>
              <a:rPr lang="ru-RU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приложение на смартфоне или планшете</a:t>
            </a: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, отображается на </a:t>
            </a:r>
            <a:r>
              <a:rPr lang="ru-RU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сенсорных </a:t>
            </a:r>
            <a:r>
              <a:rPr lang="ru-RU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терминалах</a:t>
            </a: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, а так же </a:t>
            </a: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как </a:t>
            </a:r>
            <a:r>
              <a:rPr lang="ru-RU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интернет-портал</a:t>
            </a: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.</a:t>
            </a:r>
            <a:endParaRPr lang="ru-RU" sz="2000" u="none" strike="noStrike" kern="0" baseline="0" dirty="0" smtClean="0">
              <a:solidFill>
                <a:schemeClr val="tx1">
                  <a:lumMod val="75000"/>
                  <a:lumOff val="25000"/>
                </a:schemeClr>
              </a:solidFill>
              <a:cs typeface="Microsoft Sans Serif" pitchFamily="34" charset="0"/>
            </a:endParaRPr>
          </a:p>
        </p:txBody>
      </p:sp>
      <p:pic>
        <p:nvPicPr>
          <p:cNvPr id="4" name="Рисунок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5347" y="1519625"/>
            <a:ext cx="45719" cy="19813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7584" y="514772"/>
            <a:ext cx="784887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200"/>
              </a:lnSpc>
            </a:pP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</a:rPr>
              <a:t>Назначение продукта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331" y="4420552"/>
            <a:ext cx="439501" cy="4395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914" y="4395794"/>
            <a:ext cx="464260" cy="4642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775" y="4437473"/>
            <a:ext cx="560641" cy="5606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271" y="4417934"/>
            <a:ext cx="439500" cy="439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601" y="4403232"/>
            <a:ext cx="456648" cy="4566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633" y="4403232"/>
            <a:ext cx="444921" cy="4449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636" y="4365104"/>
            <a:ext cx="492330" cy="4923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77686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</a:rPr>
              <a:t>Преимущества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1240" y="990625"/>
            <a:ext cx="7459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4 вида устройств </a:t>
            </a:r>
            <a:r>
              <a:rPr lang="ru-RU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доступа</a:t>
            </a:r>
            <a:r>
              <a:rPr lang="en-US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:</a:t>
            </a:r>
            <a:endParaRPr lang="ru-RU" sz="2400" b="0" i="0" u="none" strike="noStrike" kern="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Microsoft Sans Serif" pitchFamily="34" charset="0"/>
            </a:endParaRPr>
          </a:p>
        </p:txBody>
      </p:sp>
      <p:pic>
        <p:nvPicPr>
          <p:cNvPr id="4" name="Рисунок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6" y="980728"/>
            <a:ext cx="28800" cy="4953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1240" y="2204864"/>
            <a:ext cx="7459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Адаптация для пользователей с ослабленным зрением и для людей с ограниченной </a:t>
            </a:r>
            <a:r>
              <a:rPr lang="ru-RU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подвижностью</a:t>
            </a:r>
            <a:r>
              <a:rPr 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.</a:t>
            </a:r>
            <a:endParaRPr lang="ru-RU" sz="2400" b="0" i="0" u="none" strike="noStrike" kern="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Microsoft Sans Serif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1240" y="3197856"/>
            <a:ext cx="7459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Применимость в любой географической </a:t>
            </a:r>
            <a:r>
              <a:rPr lang="ru-RU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точке</a:t>
            </a:r>
            <a:r>
              <a:rPr lang="en-US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.</a:t>
            </a:r>
            <a:endParaRPr lang="ru-RU" sz="2400" b="0" i="0" u="none" strike="noStrike" kern="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Microsoft Sans Serif" pitchFamily="34" charset="0"/>
            </a:endParaRPr>
          </a:p>
        </p:txBody>
      </p:sp>
      <p:pic>
        <p:nvPicPr>
          <p:cNvPr id="7" name="Рисунок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6" y="3197856"/>
            <a:ext cx="28800" cy="495369"/>
          </a:xfrm>
          <a:prstGeom prst="rect">
            <a:avLst/>
          </a:prstGeom>
        </p:spPr>
      </p:pic>
      <p:pic>
        <p:nvPicPr>
          <p:cNvPr id="8" name="Рисунок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00" y="2333760"/>
            <a:ext cx="28800" cy="4953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1240" y="4902259"/>
            <a:ext cx="7459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Централизованное обновление данных во всех формах представления и на всех </a:t>
            </a:r>
            <a:r>
              <a:rPr lang="ru-RU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платформах</a:t>
            </a:r>
            <a:r>
              <a:rPr lang="en-US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.</a:t>
            </a:r>
            <a:endParaRPr lang="ru-RU" sz="2400" b="0" i="0" u="none" strike="noStrike" kern="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Microsoft Sans Serif" pitchFamily="34" charset="0"/>
            </a:endParaRPr>
          </a:p>
        </p:txBody>
      </p:sp>
      <p:pic>
        <p:nvPicPr>
          <p:cNvPr id="10" name="Рисунок 9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22" y="5048591"/>
            <a:ext cx="28800" cy="4953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41" y="1569059"/>
            <a:ext cx="480083" cy="4800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18" y="1615927"/>
            <a:ext cx="444921" cy="4449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088" y="1556812"/>
            <a:ext cx="492330" cy="4923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055" y="1615928"/>
            <a:ext cx="399506" cy="3995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198" y="1615927"/>
            <a:ext cx="399507" cy="39950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01240" y="3933056"/>
            <a:ext cx="7459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Автоматизация работы редакции с распределением функций по тематикам и уровням </a:t>
            </a:r>
            <a:r>
              <a:rPr lang="ru-RU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согласования</a:t>
            </a:r>
            <a:r>
              <a:rPr lang="en-US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.</a:t>
            </a:r>
            <a:endParaRPr lang="ru-RU" sz="2400" b="0" i="0" u="none" strike="noStrike" kern="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Microsoft Sans Serif" pitchFamily="34" charset="0"/>
            </a:endParaRPr>
          </a:p>
        </p:txBody>
      </p:sp>
      <p:pic>
        <p:nvPicPr>
          <p:cNvPr id="19" name="Рисунок 1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6" y="4085759"/>
            <a:ext cx="28800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393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77686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</a:rPr>
              <a:t>Функции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68116" y="1444133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rebuchet MS" pitchFamily="34" charset="0"/>
              </a:rPr>
              <a:t>Поиск ближайших объектов, круглосуточных магазинов, аптек и организаций общественного питания.</a:t>
            </a:r>
            <a:endParaRPr lang="ru-RU" sz="1200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32" name="Рисунок 3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21401"/>
            <a:ext cx="28800" cy="49536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68116" y="2204864"/>
            <a:ext cx="3478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rebuchet MS" pitchFamily="34" charset="0"/>
              </a:rPr>
              <a:t>Представление для пользователей с ослабленным зрением и функции управления информационным терминалом для людей с ограниченной подвижностью.</a:t>
            </a:r>
            <a:endParaRPr lang="ru-RU" sz="1200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34" name="Рисунок 3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79490"/>
            <a:ext cx="28800" cy="49536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229128" y="2365731"/>
            <a:ext cx="3478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rebuchet MS" pitchFamily="34" charset="0"/>
              </a:rPr>
              <a:t>Интеграция с источниками информации о погоде и </a:t>
            </a:r>
            <a:r>
              <a:rPr lang="ru-RU" sz="1200" i="1" smtClean="0">
                <a:latin typeface="Trebuchet MS" pitchFamily="34" charset="0"/>
              </a:rPr>
              <a:t>курсах валют.</a:t>
            </a:r>
            <a:endParaRPr lang="ru-RU" sz="1200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36" name="Рисунок 3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580" y="2348880"/>
            <a:ext cx="28800" cy="49536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68116" y="321297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rebuchet MS" pitchFamily="34" charset="0"/>
              </a:rPr>
              <a:t>Автоматическая прокладка маршрутов общественного транспорта.</a:t>
            </a:r>
            <a:endParaRPr lang="ru-RU" sz="1200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38" name="Рисунок 3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580" y="4805839"/>
            <a:ext cx="28800" cy="49536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229128" y="1484784"/>
            <a:ext cx="347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err="1" smtClean="0">
                <a:latin typeface="Trebuchet MS" pitchFamily="34" charset="0"/>
              </a:rPr>
              <a:t>Самомониторинг</a:t>
            </a:r>
            <a:r>
              <a:rPr lang="ru-RU" sz="1200" i="1" dirty="0" smtClean="0">
                <a:latin typeface="Trebuchet MS" pitchFamily="34" charset="0"/>
              </a:rPr>
              <a:t> комплекса, </a:t>
            </a:r>
            <a:r>
              <a:rPr lang="ru-RU" sz="1200" i="1" dirty="0" err="1" smtClean="0">
                <a:latin typeface="Trebuchet MS" pitchFamily="34" charset="0"/>
              </a:rPr>
              <a:t>т.ч</a:t>
            </a:r>
            <a:r>
              <a:rPr lang="ru-RU" sz="1200" i="1" dirty="0" smtClean="0">
                <a:latin typeface="Trebuchet MS" pitchFamily="34" charset="0"/>
              </a:rPr>
              <a:t>. статистика работы редакции, отказы и сбои, интенсивность использования.</a:t>
            </a:r>
            <a:endParaRPr lang="ru-RU" sz="1200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40" name="Рисунок 39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659" y="1561446"/>
            <a:ext cx="28800" cy="495369"/>
          </a:xfrm>
          <a:prstGeom prst="rect">
            <a:avLst/>
          </a:prstGeom>
        </p:spPr>
      </p:pic>
      <p:pic>
        <p:nvPicPr>
          <p:cNvPr id="41" name="Рисунок 4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10630"/>
            <a:ext cx="28800" cy="49536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868116" y="400208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rebuchet MS" pitchFamily="34" charset="0"/>
              </a:rPr>
              <a:t>Предоставление информации на Русском и Английском языках с возможностью полнотекстового поиска.</a:t>
            </a:r>
            <a:endParaRPr lang="ru-RU" sz="1200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43" name="Рисунок 4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580" y="3149655"/>
            <a:ext cx="28800" cy="49536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229128" y="3183359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err="1" smtClean="0">
                <a:latin typeface="Trebuchet MS" pitchFamily="34" charset="0"/>
              </a:rPr>
              <a:t>Републикация</a:t>
            </a:r>
            <a:r>
              <a:rPr lang="ru-RU" sz="1200" i="1" dirty="0" smtClean="0">
                <a:latin typeface="Trebuchet MS" pitchFamily="34" charset="0"/>
              </a:rPr>
              <a:t> контента системы в социальных сетях.</a:t>
            </a:r>
            <a:endParaRPr lang="ru-RU" sz="1200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45" name="Рисунок 4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580" y="3961091"/>
            <a:ext cx="28800" cy="49536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229128" y="482269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rebuchet MS" pitchFamily="34" charset="0"/>
              </a:rPr>
              <a:t>Функции оповещения о чрезвычайных ситуациях («Режим ЧС»).</a:t>
            </a:r>
            <a:endParaRPr lang="ru-RU" sz="1200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47" name="Рисунок 4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13751"/>
            <a:ext cx="28800" cy="495369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868116" y="482269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rebuchet MS" pitchFamily="34" charset="0"/>
              </a:rPr>
              <a:t>Рабочее место оператора информационно-справочного </a:t>
            </a:r>
            <a:r>
              <a:rPr lang="en-US" sz="1200" i="1" dirty="0" smtClean="0">
                <a:latin typeface="Trebuchet MS" pitchFamily="34" charset="0"/>
              </a:rPr>
              <a:t>call-</a:t>
            </a:r>
            <a:r>
              <a:rPr lang="ru-RU" sz="1200" i="1" dirty="0" smtClean="0">
                <a:latin typeface="Trebuchet MS" pitchFamily="34" charset="0"/>
              </a:rPr>
              <a:t>центра.</a:t>
            </a:r>
            <a:endParaRPr lang="ru-RU" sz="1200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49" name="Рисунок 4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805839"/>
            <a:ext cx="28800" cy="495369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5229128" y="3961091"/>
            <a:ext cx="3478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rebuchet MS" pitchFamily="34" charset="0"/>
              </a:rPr>
              <a:t>Гибкий жизненный цикл информационной единицы.</a:t>
            </a:r>
            <a:endParaRPr lang="ru-RU" sz="1200" i="1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303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27584" y="476672"/>
            <a:ext cx="777686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200"/>
              </a:lnSpc>
            </a:pP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</a:rPr>
              <a:t>Д</a:t>
            </a:r>
            <a:r>
              <a:rPr lang="ru-RU" sz="2800" b="1" i="1" baseline="0" dirty="0" smtClean="0">
                <a:solidFill>
                  <a:srgbClr val="0070C0"/>
                </a:solidFill>
                <a:latin typeface="Trebuchet MS" pitchFamily="34" charset="0"/>
              </a:rPr>
              <a:t>ля </a:t>
            </a:r>
            <a:r>
              <a:rPr lang="ru-RU" sz="2800" b="1" i="1" baseline="0" dirty="0" smtClean="0">
                <a:solidFill>
                  <a:srgbClr val="0070C0"/>
                </a:solidFill>
                <a:latin typeface="Trebuchet MS" pitchFamily="34" charset="0"/>
              </a:rPr>
              <a:t>граждан</a:t>
            </a:r>
            <a:endParaRPr lang="ru-RU" sz="2800" b="1" i="1" baseline="0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926" y="511888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Круглосуточный гид по территории</a:t>
            </a:r>
            <a:endParaRPr lang="ru-RU" sz="1200" b="1" i="1" baseline="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511888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Повсеместный доступ к системе</a:t>
            </a:r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7" name="Рисунок 16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116387"/>
            <a:ext cx="28800" cy="4503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644008" y="511888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Вызов экстренной помощи и запрос консультации</a:t>
            </a:r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9" name="Рисунок 18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085184"/>
            <a:ext cx="28800" cy="495369"/>
          </a:xfrm>
          <a:prstGeom prst="rect">
            <a:avLst/>
          </a:prstGeom>
        </p:spPr>
      </p:pic>
      <p:pic>
        <p:nvPicPr>
          <p:cNvPr id="22" name="Рисунок 2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07700"/>
            <a:ext cx="28800" cy="450336"/>
          </a:xfrm>
          <a:prstGeom prst="rect">
            <a:avLst/>
          </a:prstGeom>
        </p:spPr>
      </p:pic>
      <p:pic>
        <p:nvPicPr>
          <p:cNvPr id="23" name="Рисунок 2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474" y="5062667"/>
            <a:ext cx="28800" cy="49536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164288" y="5116387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Определение своего </a:t>
            </a:r>
          </a:p>
          <a:p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местоположения</a:t>
            </a:r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569" y="795333"/>
            <a:ext cx="2751782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1"/>
            </a:solidFill>
            <a:miter lim="800000"/>
          </a:ln>
          <a:effectLst/>
          <a:extLst/>
        </p:spPr>
      </p:pic>
      <p:pic>
        <p:nvPicPr>
          <p:cNvPr id="20" name="Picture 4" descr="C:\Users\-\Downloads\iSochi_платежный_терминал_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44406"/>
            <a:ext cx="2016224" cy="161297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-\Downloads\visitsochi1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008" y="1559208"/>
            <a:ext cx="1469315" cy="263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-\Downloads\Информационный_терминал_оформление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7" t="4518" r="21329" b="8774"/>
          <a:stretch/>
        </p:blipFill>
        <p:spPr bwMode="auto">
          <a:xfrm>
            <a:off x="410451" y="1029449"/>
            <a:ext cx="1958101" cy="369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0391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83682"/>
            <a:ext cx="7776864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00"/>
              </a:lnSpc>
            </a:pP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</a:rPr>
              <a:t>Для региональной власти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584" y="1412776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Единый инструмент взаимодействия по 4м 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каналам.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i="1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Дополнительное средство оперативного 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информирования.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i="1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Повышение привлекательности территории для туристов и 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инвесторов.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i="1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Площадка социальной 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рекламы.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i="1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Единая справочная база для пользователей и операторов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call-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центра.</a:t>
            </a:r>
            <a:endParaRPr lang="ru-RU" sz="2000" i="1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341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14772"/>
            <a:ext cx="777686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200"/>
              </a:lnSpc>
            </a:pP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</a:rPr>
              <a:t>Технологические особенности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9060" y="112474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rebuchet MS" pitchFamily="34" charset="0"/>
              </a:rPr>
              <a:t>4 канала доступа к системе: интернет</a:t>
            </a:r>
            <a:r>
              <a:rPr lang="en-US" sz="1200" i="1" dirty="0" smtClean="0">
                <a:latin typeface="Trebuchet MS" pitchFamily="34" charset="0"/>
              </a:rPr>
              <a:t>-</a:t>
            </a:r>
            <a:r>
              <a:rPr lang="ru-RU" sz="1200" i="1" dirty="0" smtClean="0">
                <a:latin typeface="Trebuchet MS" pitchFamily="34" charset="0"/>
              </a:rPr>
              <a:t>портал, мобильные устройства, сенсорные терминалы и терминалы </a:t>
            </a:r>
            <a:r>
              <a:rPr lang="ru-RU" sz="1200" i="1" dirty="0" smtClean="0">
                <a:latin typeface="Trebuchet MS" pitchFamily="34" charset="0"/>
              </a:rPr>
              <a:t>«</a:t>
            </a:r>
            <a:r>
              <a:rPr lang="en-US" sz="1200" i="1" dirty="0" err="1" smtClean="0">
                <a:latin typeface="Trebuchet MS" pitchFamily="34" charset="0"/>
              </a:rPr>
              <a:t>Qiwi</a:t>
            </a:r>
            <a:r>
              <a:rPr lang="ru-RU" sz="1200" i="1" dirty="0" smtClean="0">
                <a:latin typeface="Trebuchet MS" pitchFamily="34" charset="0"/>
              </a:rPr>
              <a:t>».</a:t>
            </a:r>
            <a:endParaRPr lang="ru-RU" sz="1200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4" name="Рисунок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12" y="1233369"/>
            <a:ext cx="28800" cy="4953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9060" y="2103239"/>
            <a:ext cx="3478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rebuchet MS" pitchFamily="34" charset="0"/>
              </a:rPr>
              <a:t>Средства интеграции с региональным </a:t>
            </a:r>
            <a:r>
              <a:rPr lang="ru-RU" sz="1200" i="1" dirty="0">
                <a:latin typeface="Trebuchet MS" pitchFamily="34" charset="0"/>
              </a:rPr>
              <a:t>или </a:t>
            </a:r>
            <a:r>
              <a:rPr lang="ru-RU" sz="1200" i="1" dirty="0" smtClean="0">
                <a:latin typeface="Trebuchet MS" pitchFamily="34" charset="0"/>
              </a:rPr>
              <a:t>муниципальным ситуационным центром.</a:t>
            </a:r>
            <a:endParaRPr lang="ru-RU" sz="1200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12" y="2091458"/>
            <a:ext cx="28800" cy="4953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20072" y="1990581"/>
            <a:ext cx="347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rebuchet MS" pitchFamily="34" charset="0"/>
              </a:rPr>
              <a:t>Работоспособность мобильных </a:t>
            </a:r>
            <a:r>
              <a:rPr lang="ru-RU" sz="1200" i="1" dirty="0">
                <a:latin typeface="Trebuchet MS" pitchFamily="34" charset="0"/>
              </a:rPr>
              <a:t>приложений и приложений для терминалах в условиях отсутствия </a:t>
            </a:r>
            <a:r>
              <a:rPr lang="ru-RU" sz="1200" i="1" dirty="0" smtClean="0">
                <a:latin typeface="Trebuchet MS" pitchFamily="34" charset="0"/>
              </a:rPr>
              <a:t>интернет-подключения.</a:t>
            </a:r>
            <a:endParaRPr lang="ru-RU" sz="1200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12" name="Рисунок 1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24" y="2060848"/>
            <a:ext cx="28800" cy="4953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59060" y="292494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rebuchet MS" pitchFamily="34" charset="0"/>
              </a:rPr>
              <a:t>Программное решение </a:t>
            </a:r>
            <a:r>
              <a:rPr lang="ru-RU" sz="1200" i="1" dirty="0">
                <a:latin typeface="Trebuchet MS" pitchFamily="34" charset="0"/>
              </a:rPr>
              <a:t>для работы в условиях высокой </a:t>
            </a:r>
            <a:r>
              <a:rPr lang="ru-RU" sz="1200" i="1" dirty="0" smtClean="0">
                <a:latin typeface="Trebuchet MS" pitchFamily="34" charset="0"/>
              </a:rPr>
              <a:t>нагрузки.</a:t>
            </a:r>
            <a:endParaRPr lang="ru-RU" sz="1200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14" name="Рисунок 1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24" y="4517807"/>
            <a:ext cx="28800" cy="4953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20072" y="1126485"/>
            <a:ext cx="347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rebuchet MS" pitchFamily="34" charset="0"/>
              </a:rPr>
              <a:t>Высокопроизводительные мобильные приложения для 4х платформ: </a:t>
            </a:r>
            <a:r>
              <a:rPr lang="en-US" sz="1200" i="1" dirty="0" smtClean="0">
                <a:latin typeface="Trebuchet MS" pitchFamily="34" charset="0"/>
              </a:rPr>
              <a:t>iOS, Android, Windows Phone. BlackBerry</a:t>
            </a:r>
            <a:r>
              <a:rPr lang="ru-RU" sz="1200" i="1" dirty="0" smtClean="0">
                <a:latin typeface="Trebuchet MS" pitchFamily="34" charset="0"/>
              </a:rPr>
              <a:t>.</a:t>
            </a:r>
            <a:endParaRPr lang="ru-RU" sz="1200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22" name="Рисунок 2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603" y="1201406"/>
            <a:ext cx="28800" cy="495369"/>
          </a:xfrm>
          <a:prstGeom prst="rect">
            <a:avLst/>
          </a:prstGeom>
        </p:spPr>
      </p:pic>
      <p:pic>
        <p:nvPicPr>
          <p:cNvPr id="23" name="Рисунок 2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12" y="2922598"/>
            <a:ext cx="28800" cy="4953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59060" y="3714057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rebuchet MS" pitchFamily="34" charset="0"/>
              </a:rPr>
              <a:t>Поиск с учетом русской и английской морфологии.</a:t>
            </a:r>
            <a:endParaRPr lang="ru-RU" sz="1200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16" name="Рисунок 1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24" y="2861623"/>
            <a:ext cx="28800" cy="4953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20072" y="278266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rebuchet MS" pitchFamily="34" charset="0"/>
              </a:rPr>
              <a:t>Возможность оперативной </a:t>
            </a:r>
            <a:r>
              <a:rPr lang="ru-RU" sz="1200" i="1" dirty="0">
                <a:latin typeface="Trebuchet MS" pitchFamily="34" charset="0"/>
              </a:rPr>
              <a:t>адаптации пользовательского интерфейса для </a:t>
            </a:r>
            <a:r>
              <a:rPr lang="ru-RU" sz="1200" i="1" dirty="0" smtClean="0">
                <a:latin typeface="Trebuchet MS" pitchFamily="34" charset="0"/>
              </a:rPr>
              <a:t>конкретной территории.</a:t>
            </a:r>
            <a:endParaRPr lang="ru-RU" sz="1200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18" name="Рисунок 1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24" y="3673059"/>
            <a:ext cx="28800" cy="4953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20072" y="4581128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rebuchet MS" pitchFamily="34" charset="0"/>
              </a:rPr>
              <a:t>Средства обратной связи.</a:t>
            </a:r>
            <a:endParaRPr lang="ru-RU" sz="1200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20" name="Рисунок 19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12" y="3725719"/>
            <a:ext cx="28800" cy="49536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59060" y="450912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rebuchet MS" pitchFamily="34" charset="0"/>
              </a:rPr>
              <a:t>Адаптивная вёрстка интернет-представления.</a:t>
            </a:r>
            <a:endParaRPr lang="ru-RU" sz="1200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25" name="Рисунок 2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12" y="4517807"/>
            <a:ext cx="28800" cy="49536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20072" y="3673059"/>
            <a:ext cx="3478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rebuchet MS" pitchFamily="34" charset="0"/>
              </a:rPr>
              <a:t>Функционирование в среде виртуализации:</a:t>
            </a:r>
            <a:r>
              <a:rPr lang="ru-RU" sz="1200" i="1" dirty="0">
                <a:latin typeface="Trebuchet MS" pitchFamily="34" charset="0"/>
              </a:rPr>
              <a:t> </a:t>
            </a:r>
            <a:r>
              <a:rPr lang="ru-RU" sz="1200" i="1" dirty="0" err="1">
                <a:latin typeface="Trebuchet MS" pitchFamily="34" charset="0"/>
              </a:rPr>
              <a:t>VMWare</a:t>
            </a:r>
            <a:r>
              <a:rPr lang="ru-RU" sz="1200" i="1" dirty="0">
                <a:latin typeface="Trebuchet MS" pitchFamily="34" charset="0"/>
              </a:rPr>
              <a:t> </a:t>
            </a:r>
            <a:r>
              <a:rPr lang="ru-RU" sz="1200" i="1" dirty="0" err="1" smtClean="0">
                <a:latin typeface="Trebuchet MS" pitchFamily="34" charset="0"/>
              </a:rPr>
              <a:t>vSphere</a:t>
            </a:r>
            <a:r>
              <a:rPr lang="ru-RU" sz="1200" i="1" dirty="0" smtClean="0">
                <a:latin typeface="Trebuchet MS" pitchFamily="34" charset="0"/>
              </a:rPr>
              <a:t>.</a:t>
            </a:r>
            <a:endParaRPr lang="ru-RU" sz="1200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288315"/>
            <a:ext cx="444921" cy="44492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46" y="5229200"/>
            <a:ext cx="492330" cy="49233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13" y="5288316"/>
            <a:ext cx="399506" cy="39950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56" y="5288315"/>
            <a:ext cx="399507" cy="39950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413" y="5255614"/>
            <a:ext cx="439501" cy="43950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135" y="5228236"/>
            <a:ext cx="464260" cy="46426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16" y="5261566"/>
            <a:ext cx="439500" cy="4395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37" y="5195043"/>
            <a:ext cx="560641" cy="56064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984" y="5270833"/>
            <a:ext cx="456648" cy="45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260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14772"/>
            <a:ext cx="7992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</a:rPr>
              <a:t>Система функционирует в </a:t>
            </a: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</a:rPr>
              <a:t>Сочи </a:t>
            </a: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</a:rPr>
              <a:t>с 2014 г</a:t>
            </a: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</a:rPr>
              <a:t>.</a:t>
            </a:r>
          </a:p>
          <a:p>
            <a:pPr algn="r"/>
            <a:r>
              <a:rPr lang="en-US" sz="1400" i="1" u="sng" dirty="0" smtClean="0">
                <a:solidFill>
                  <a:srgbClr val="0070C0"/>
                </a:solidFill>
                <a:latin typeface="Trebuchet MS" pitchFamily="34" charset="0"/>
              </a:rPr>
              <a:t>www.visitsochi.net</a:t>
            </a:r>
            <a:endParaRPr lang="ru-RU" sz="1400" i="1" u="sng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9750" y="1772816"/>
            <a:ext cx="745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Опубликована информация по </a:t>
            </a:r>
            <a:r>
              <a:rPr lang="ru-RU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8</a:t>
            </a:r>
            <a:r>
              <a:rPr lang="en-US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 </a:t>
            </a:r>
            <a:r>
              <a:rPr lang="ru-RU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400 объектам </a:t>
            </a: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на </a:t>
            </a:r>
            <a:r>
              <a:rPr lang="ru-RU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двух языках</a:t>
            </a: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.</a:t>
            </a:r>
            <a:endParaRPr lang="ru-RU" sz="2000" b="0" i="0" u="none" strike="noStrike" kern="0" baseline="0" dirty="0" smtClean="0">
              <a:solidFill>
                <a:schemeClr val="tx1">
                  <a:lumMod val="75000"/>
                  <a:lumOff val="25000"/>
                </a:schemeClr>
              </a:solidFill>
              <a:cs typeface="Microsoft Sans Serif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7914" y="2651442"/>
            <a:ext cx="745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Объекты распределены по </a:t>
            </a:r>
            <a:r>
              <a:rPr lang="ru-RU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72</a:t>
            </a: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 информационным </a:t>
            </a:r>
            <a:r>
              <a:rPr lang="ru-RU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категориям</a:t>
            </a: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.</a:t>
            </a:r>
            <a:endParaRPr lang="ru-RU" sz="2000" b="0" i="0" u="none" strike="noStrike" kern="0" baseline="0" dirty="0" smtClean="0">
              <a:solidFill>
                <a:schemeClr val="tx1">
                  <a:lumMod val="75000"/>
                  <a:lumOff val="25000"/>
                </a:schemeClr>
              </a:solidFill>
              <a:cs typeface="Microsoft Sans Serif" pitchFamily="34" charset="0"/>
            </a:endParaRPr>
          </a:p>
        </p:txBody>
      </p:sp>
      <p:pic>
        <p:nvPicPr>
          <p:cNvPr id="18" name="Рисунок 1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8" y="2603813"/>
            <a:ext cx="28800" cy="4953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85601" y="3614835"/>
            <a:ext cx="745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Система воспроизводится на </a:t>
            </a:r>
            <a:r>
              <a:rPr lang="ru-RU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28 информационных терминалах</a:t>
            </a: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.</a:t>
            </a:r>
            <a:endParaRPr lang="ru-RU" sz="2000" b="0" i="0" u="none" strike="noStrike" kern="0" baseline="0" dirty="0" smtClean="0">
              <a:solidFill>
                <a:schemeClr val="tx1">
                  <a:lumMod val="75000"/>
                  <a:lumOff val="25000"/>
                </a:schemeClr>
              </a:solidFill>
              <a:cs typeface="Microsoft Sans Serif" pitchFamily="34" charset="0"/>
            </a:endParaRPr>
          </a:p>
        </p:txBody>
      </p:sp>
      <p:pic>
        <p:nvPicPr>
          <p:cNvPr id="20" name="Рисунок 19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8" y="3567206"/>
            <a:ext cx="28800" cy="495369"/>
          </a:xfrm>
          <a:prstGeom prst="rect">
            <a:avLst/>
          </a:prstGeom>
        </p:spPr>
      </p:pic>
      <p:pic>
        <p:nvPicPr>
          <p:cNvPr id="24" name="Рисунок 2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8" y="1700808"/>
            <a:ext cx="28800" cy="4953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9750" y="4476688"/>
            <a:ext cx="7459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В период проведения Олимпийских и </a:t>
            </a:r>
            <a:r>
              <a:rPr lang="ru-RU" sz="20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Паралимпийских</a:t>
            </a: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 зимних игр 2014 года система дополнительно функционировала на </a:t>
            </a:r>
            <a:r>
              <a:rPr lang="ru-RU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800 </a:t>
            </a: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платежных</a:t>
            </a:r>
            <a:r>
              <a:rPr lang="ru-RU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 терминалах </a:t>
            </a:r>
            <a:r>
              <a:rPr lang="en-US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QIWI</a:t>
            </a: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.</a:t>
            </a:r>
            <a:endParaRPr lang="ru-RU" sz="2000" b="0" i="0" u="none" strike="noStrike" kern="0" baseline="0" dirty="0" smtClean="0">
              <a:solidFill>
                <a:schemeClr val="tx1">
                  <a:lumMod val="75000"/>
                  <a:lumOff val="25000"/>
                </a:schemeClr>
              </a:solidFill>
              <a:cs typeface="Microsoft Sans Serif" pitchFamily="34" charset="0"/>
            </a:endParaRPr>
          </a:p>
        </p:txBody>
      </p:sp>
      <p:pic>
        <p:nvPicPr>
          <p:cNvPr id="10" name="Рисунок 9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78" y="4739660"/>
            <a:ext cx="28800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79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01240" y="1188041"/>
            <a:ext cx="7459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1. Развёртывание дистрибутива портального решения в форме стационарного узла или кластера балансировки нагрузки.</a:t>
            </a:r>
            <a:endParaRPr lang="ru-RU" sz="1600" b="0" i="0" u="none" strike="noStrike" kern="0" baseline="0" dirty="0" smtClean="0">
              <a:solidFill>
                <a:schemeClr val="tx1">
                  <a:lumMod val="75000"/>
                  <a:lumOff val="25000"/>
                </a:schemeClr>
              </a:solidFill>
              <a:cs typeface="Microsoft Sans Serif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1240" y="1896532"/>
            <a:ext cx="7459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2. Адаптация пользовательского интерфейса всех представлений Системы.</a:t>
            </a:r>
            <a:endParaRPr lang="ru-RU" sz="1600" b="0" i="0" u="none" strike="noStrike" kern="0" baseline="0" dirty="0" smtClean="0">
              <a:solidFill>
                <a:schemeClr val="tx1">
                  <a:lumMod val="75000"/>
                  <a:lumOff val="25000"/>
                </a:schemeClr>
              </a:solidFill>
              <a:cs typeface="Microsoft Sans Serif" pitchFamily="34" charset="0"/>
            </a:endParaRPr>
          </a:p>
        </p:txBody>
      </p:sp>
      <p:pic>
        <p:nvPicPr>
          <p:cNvPr id="18" name="Рисунок 1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8" y="1844824"/>
            <a:ext cx="28800" cy="4953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01240" y="2420888"/>
            <a:ext cx="7459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3. Формирование и обучение редакционной группы, операторов </a:t>
            </a:r>
            <a:r>
              <a:rPr lang="en-US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call-</a:t>
            </a:r>
            <a:r>
              <a:rPr lang="ru-RU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центра, персонала системного администрирования.</a:t>
            </a:r>
            <a:endParaRPr lang="ru-RU" sz="1600" b="0" i="0" u="none" strike="noStrike" kern="0" baseline="0" dirty="0" smtClean="0">
              <a:solidFill>
                <a:schemeClr val="tx1">
                  <a:lumMod val="75000"/>
                  <a:lumOff val="25000"/>
                </a:schemeClr>
              </a:solidFill>
              <a:cs typeface="Microsoft Sans Serif" pitchFamily="34" charset="0"/>
            </a:endParaRPr>
          </a:p>
        </p:txBody>
      </p:sp>
      <p:pic>
        <p:nvPicPr>
          <p:cNvPr id="20" name="Рисунок 19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8" y="2501583"/>
            <a:ext cx="28800" cy="495369"/>
          </a:xfrm>
          <a:prstGeom prst="rect">
            <a:avLst/>
          </a:prstGeom>
        </p:spPr>
      </p:pic>
      <p:pic>
        <p:nvPicPr>
          <p:cNvPr id="24" name="Рисунок 2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8" y="1238538"/>
            <a:ext cx="28800" cy="4953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1240" y="3192676"/>
            <a:ext cx="7459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4</a:t>
            </a:r>
            <a:r>
              <a:rPr lang="ru-RU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. Первичное информационное обеспечение.</a:t>
            </a:r>
            <a:endParaRPr lang="ru-RU" sz="1600" b="0" i="0" u="none" strike="noStrike" kern="0" baseline="0" dirty="0" smtClean="0">
              <a:solidFill>
                <a:schemeClr val="tx1">
                  <a:lumMod val="75000"/>
                  <a:lumOff val="25000"/>
                </a:schemeClr>
              </a:solidFill>
              <a:cs typeface="Microsoft Sans Serif" pitchFamily="34" charset="0"/>
            </a:endParaRPr>
          </a:p>
        </p:txBody>
      </p:sp>
      <p:pic>
        <p:nvPicPr>
          <p:cNvPr id="10" name="Рисунок 9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8" y="3140968"/>
            <a:ext cx="28800" cy="4953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1240" y="3645024"/>
            <a:ext cx="7459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5</a:t>
            </a:r>
            <a:r>
              <a:rPr lang="ru-RU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.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Приобретение и установка сенсорных терминалов, установка на них приложений системы, при необходимости – заключение договора с региональным/территориальным представительством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Qiwi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или аналога.</a:t>
            </a:r>
            <a:endParaRPr lang="ru-RU" sz="1600" b="0" i="0" u="none" strike="noStrike" kern="0" baseline="0" dirty="0" smtClean="0">
              <a:solidFill>
                <a:schemeClr val="tx1">
                  <a:lumMod val="75000"/>
                  <a:lumOff val="25000"/>
                </a:schemeClr>
              </a:solidFill>
              <a:cs typeface="Microsoft Sans Serif" pitchFamily="34" charset="0"/>
            </a:endParaRPr>
          </a:p>
        </p:txBody>
      </p:sp>
      <p:pic>
        <p:nvPicPr>
          <p:cNvPr id="12" name="Рисунок 1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8" y="3789040"/>
            <a:ext cx="28800" cy="4953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01240" y="4581128"/>
            <a:ext cx="7459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6</a:t>
            </a:r>
            <a:r>
              <a:rPr lang="ru-RU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. При необходимости интеграция с ситуационным/мониторинговым центром.</a:t>
            </a:r>
            <a:endParaRPr lang="ru-RU" sz="1600" b="0" i="0" u="none" strike="noStrike" kern="0" baseline="0" dirty="0" smtClean="0">
              <a:solidFill>
                <a:schemeClr val="tx1">
                  <a:lumMod val="75000"/>
                  <a:lumOff val="25000"/>
                </a:schemeClr>
              </a:solidFill>
              <a:cs typeface="Microsoft Sans Serif" pitchFamily="34" charset="0"/>
            </a:endParaRPr>
          </a:p>
        </p:txBody>
      </p:sp>
      <p:pic>
        <p:nvPicPr>
          <p:cNvPr id="21" name="Рисунок 2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8" y="4509120"/>
            <a:ext cx="28800" cy="4953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27584" y="514772"/>
            <a:ext cx="777686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200"/>
              </a:lnSpc>
            </a:pP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</a:rPr>
              <a:t>Порядок внедрения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1240" y="5148481"/>
            <a:ext cx="7459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7</a:t>
            </a:r>
            <a:r>
              <a:rPr lang="ru-RU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. Публикация мобильных приложений, распространение приложений для терминалов </a:t>
            </a:r>
            <a:r>
              <a:rPr lang="en-US" sz="16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Qiwi</a:t>
            </a:r>
            <a:r>
              <a:rPr lang="en-US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 </a:t>
            </a:r>
            <a:r>
              <a:rPr lang="ru-RU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или аналогичных.</a:t>
            </a:r>
            <a:endParaRPr lang="ru-RU" sz="1600" b="0" i="0" u="none" strike="noStrike" kern="0" baseline="0" dirty="0" smtClean="0">
              <a:solidFill>
                <a:schemeClr val="tx1">
                  <a:lumMod val="75000"/>
                  <a:lumOff val="25000"/>
                </a:schemeClr>
              </a:solidFill>
              <a:cs typeface="Microsoft Sans Serif" pitchFamily="34" charset="0"/>
            </a:endParaRPr>
          </a:p>
        </p:txBody>
      </p:sp>
      <p:pic>
        <p:nvPicPr>
          <p:cNvPr id="23" name="Рисунок 2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8" y="5157192"/>
            <a:ext cx="28800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35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2434</TotalTime>
  <Words>563</Words>
  <Application>Microsoft Office PowerPoint</Application>
  <PresentationFormat>Экран (4:3)</PresentationFormat>
  <Paragraphs>77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Microsoft Sans Serif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karell</dc:creator>
  <cp:lastModifiedBy>Учетная запись Майкрософт</cp:lastModifiedBy>
  <cp:revision>240</cp:revision>
  <dcterms:modified xsi:type="dcterms:W3CDTF">2015-11-09T19:28:35Z</dcterms:modified>
</cp:coreProperties>
</file>