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7" r:id="rId4"/>
    <p:sldId id="295" r:id="rId5"/>
    <p:sldId id="292" r:id="rId6"/>
    <p:sldId id="293" r:id="rId7"/>
    <p:sldId id="294" r:id="rId8"/>
    <p:sldId id="264" r:id="rId9"/>
    <p:sldId id="282" r:id="rId10"/>
    <p:sldId id="288" r:id="rId11"/>
    <p:sldId id="287" r:id="rId12"/>
    <p:sldId id="283" r:id="rId13"/>
    <p:sldId id="284" r:id="rId14"/>
    <p:sldId id="285" r:id="rId15"/>
    <p:sldId id="286" r:id="rId16"/>
    <p:sldId id="289" r:id="rId17"/>
    <p:sldId id="290" r:id="rId18"/>
    <p:sldId id="291" r:id="rId19"/>
    <p:sldId id="266" r:id="rId20"/>
    <p:sldId id="280" r:id="rId21"/>
    <p:sldId id="277" r:id="rId22"/>
    <p:sldId id="268" r:id="rId23"/>
    <p:sldId id="279" r:id="rId24"/>
    <p:sldId id="269" r:id="rId25"/>
    <p:sldId id="275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095" autoAdjust="0"/>
  </p:normalViewPr>
  <p:slideViewPr>
    <p:cSldViewPr snapToGrid="0">
      <p:cViewPr varScale="1">
        <p:scale>
          <a:sx n="118" d="100"/>
          <a:sy n="118" d="100"/>
        </p:scale>
        <p:origin x="13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7E9CF-4D22-4189-8E13-70002512206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F3324-08EE-42A7-8F50-BA8ADD7D3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5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3324-08EE-42A7-8F50-BA8ADD7D38F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6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5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пасибо за внимание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6612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Trebuchet MS" pitchFamily="34" charset="0"/>
              </a:rPr>
              <a:t>Спасибо за внимание!</a:t>
            </a:r>
            <a:endParaRPr lang="ru-RU" sz="3600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AutoShape 2" descr="https://apf.mail.ru/cgi-bin/readmsg/%D0%9A%D0%A3%D0%91%D0%9D%D0%95%D0%A2_logo.png?id=13752596060000000734%3B0%3B2&amp;exif=1&amp;bs=39859&amp;bl=25752&amp;ct=image%2Fpng&amp;cn=%D0%9A%D0%A3%D0%91%D0%9D%D0%95%D0%A2_logo.png&amp;cte=base64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ИАС «МСЭР»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37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9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8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6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9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58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23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04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65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5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4" y="1349065"/>
            <a:ext cx="954463" cy="132156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ИАС «МСЭР»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92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3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3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ИАС «МСЭР»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87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9" y="1336213"/>
            <a:ext cx="1117035" cy="133729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ИАС «МСЭР»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16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9" y="1368379"/>
            <a:ext cx="1143258" cy="133205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ИАС «МСЭР»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93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92602"/>
            <a:ext cx="1269120" cy="131631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ИАС «МСЭР»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13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36" y="1371624"/>
            <a:ext cx="1138013" cy="13372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ИАС «МСЭР»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87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3" y="3573016"/>
            <a:ext cx="1232412" cy="1353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2" y="969003"/>
            <a:ext cx="954463" cy="1321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70" y="949485"/>
            <a:ext cx="1117035" cy="1337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49" y="976058"/>
            <a:ext cx="1143258" cy="1332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58" y="973826"/>
            <a:ext cx="1269120" cy="1316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8" y="939298"/>
            <a:ext cx="1138013" cy="1337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0" y="3606449"/>
            <a:ext cx="1200946" cy="1353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39" y="3641274"/>
            <a:ext cx="1143257" cy="1363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16" y="3638059"/>
            <a:ext cx="1211434" cy="1353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34" y="3573026"/>
            <a:ext cx="1200946" cy="1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7" y="1183352"/>
            <a:ext cx="8352928" cy="440918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27584" y="522943"/>
            <a:ext cx="7776864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35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rebuchet MS" pitchFamily="34" charset="0"/>
              </a:rPr>
              <a:t>ООО «КУБНЕТ»</a:t>
            </a:r>
            <a:endParaRPr lang="ru-RU" sz="28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ИАС «МСЭР»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80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CBF5-1F3B-4377-B371-3A8637FD4F0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E1CD-6191-4478-8064-1CDA46C2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51934" y="1707250"/>
            <a:ext cx="7772400" cy="12089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2500"/>
              </a:lnSpc>
            </a:pPr>
            <a:r>
              <a:rPr lang="ru-RU" sz="23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Информационно-аналитическая система «МСЭР 2.0»</a:t>
            </a:r>
            <a:endParaRPr lang="ru-RU" sz="23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97707"/>
            <a:ext cx="412303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Выражайте в цифрах всё доступное выражению в цифрах, измеряйте всё измеримое, а неизмеримое делайте измеримым.</a:t>
            </a:r>
          </a:p>
          <a:p>
            <a:endParaRPr lang="ru-RU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r>
              <a:rPr lang="ru-RU" sz="105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Галилео Галилей</a:t>
            </a:r>
            <a:endParaRPr lang="ru-RU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85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"/>
    </mc:Choice>
    <mc:Fallback xmlns="">
      <p:transition spd="slow" advTm="22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2595" y="340712"/>
            <a:ext cx="7886700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en-US" altLang="ru-RU" sz="2800" b="1" i="1" dirty="0" err="1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DashBoard</a:t>
            </a:r>
            <a:r>
              <a:rPr lang="en-US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:</a:t>
            </a:r>
            <a:r>
              <a:rPr lang="ru-RU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 подготовка региона к осенне-зимнему периоду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5" y="1253782"/>
            <a:ext cx="7591714" cy="40740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385846" y="5404022"/>
            <a:ext cx="6355537" cy="559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Регион к зиме готов. Почти.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160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2595" y="135528"/>
            <a:ext cx="7886700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Интерактивный анализ – субсидирование ТЭК</a:t>
            </a:r>
            <a: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3" y="1511820"/>
            <a:ext cx="8596127" cy="351333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548176" y="5206314"/>
            <a:ext cx="6355537" cy="559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Секвестр бюджетов эксплуатирующих организаций в августе.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75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9" y="1458967"/>
            <a:ext cx="3315956" cy="1679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66" y="1275928"/>
            <a:ext cx="4588185" cy="452659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2099" y="135528"/>
            <a:ext cx="7957196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Интерактивный анализ ТЭК: газификация, износ инфраструктуры, потери, готовность к ОЗП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9" y="3546025"/>
            <a:ext cx="5592246" cy="212306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3979" y="3138889"/>
            <a:ext cx="3663915" cy="398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 smtClean="0"/>
              <a:t>Зелёное – это процент газификации. Но износ инфраструктуры – в красной зоне.</a:t>
            </a:r>
            <a:endParaRPr lang="ru-RU" sz="12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3979" y="5662396"/>
            <a:ext cx="4039721" cy="280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 smtClean="0"/>
              <a:t>После рывка в 2012 потери тепла в сетях снова растут.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317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2595" y="135528"/>
            <a:ext cx="7886700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Интерактивный анализ – потери в тепловых сетях</a:t>
            </a:r>
            <a: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4" y="1675052"/>
            <a:ext cx="8424643" cy="319837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70686" y="5016844"/>
            <a:ext cx="6355537" cy="559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Динамика потерь в тепловых сетях крупным планом. Все теплоснабжающие предприятия 4х муниципальных районов.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33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2595" y="135528"/>
            <a:ext cx="7886700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Интерактивный анализ – задолженность предприятий</a:t>
            </a:r>
            <a: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05" y="1009646"/>
            <a:ext cx="7958895" cy="432772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32586" y="5337367"/>
            <a:ext cx="6355537" cy="559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Долги по налогам и отчислениям часто ходят вместе с долгами по заработной плате. Эти данные тоже есть.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85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2595" y="135528"/>
            <a:ext cx="7886700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Интерактивный анализ – поступление налогов по отраслям и территориям</a:t>
            </a:r>
            <a: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3" y="1050009"/>
            <a:ext cx="5822943" cy="294745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15" y="2422137"/>
            <a:ext cx="6281224" cy="287709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23983" y="5375467"/>
            <a:ext cx="7203923" cy="559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Сумма поступлений в консолидированный бюджет региона в разрезе отраслей, территорий и видов налогов. В динамике. За 10 секунд. В любой проекции.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196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2595" y="135528"/>
            <a:ext cx="7886700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Интерактивный анализ – переселение из ветхого и аварийного жилья</a:t>
            </a:r>
            <a: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033872"/>
            <a:ext cx="8470900" cy="431654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01697" y="5350413"/>
            <a:ext cx="8327906" cy="559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Переселение в выбранных 6 районах финансировалась в 2009, 2011 и 2013 годах. Расселили 284 человека на 3 700 </a:t>
            </a:r>
            <a:r>
              <a:rPr lang="ru-RU" sz="1600" dirty="0" err="1" smtClean="0"/>
              <a:t>кв.м</a:t>
            </a:r>
            <a:r>
              <a:rPr lang="ru-RU" sz="1600" dirty="0" smtClean="0"/>
              <a:t>. По 38 909 рублей за метр. А цену </a:t>
            </a:r>
            <a:r>
              <a:rPr lang="ru-RU" sz="1600" dirty="0"/>
              <a:t>метра </a:t>
            </a:r>
            <a:r>
              <a:rPr lang="ru-RU" sz="1600" dirty="0" smtClean="0"/>
              <a:t>в Сочи мы не покажем.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478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2595" y="135528"/>
            <a:ext cx="7886700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Интерактивный анализ – капитальный ремонт МКД</a:t>
            </a:r>
            <a: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7" y="1108239"/>
            <a:ext cx="8288455" cy="421136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01697" y="5350413"/>
            <a:ext cx="8327906" cy="559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А вот динамика финансирования капремонта МКД. Теперь это возложено на фонды капитального ремонта, так что финансировать из регионального бюджета более не нужно.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977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2595" y="135528"/>
            <a:ext cx="7886700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en-US" altLang="ru-RU" sz="2800" b="1" i="1" dirty="0" err="1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DashBoard</a:t>
            </a:r>
            <a:r>
              <a:rPr lang="en-US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: </a:t>
            </a:r>
            <a:r>
              <a:rPr lang="ru-RU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индикативные показатели промышленности региона и территорий</a:t>
            </a:r>
            <a: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4" y="1375646"/>
            <a:ext cx="7307364" cy="37127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41389" y="5218606"/>
            <a:ext cx="8327906" cy="753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На конец 1 квартала выполнено 27% индикативного плана по добыче природного газа. Это 939 миллионов кубических метров. Немного больше прошлого года, при неизменном целевом значении. Неплохо.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17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7308" y="299223"/>
            <a:ext cx="7886700" cy="1325563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Прогнозирование </a:t>
            </a: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значений показателей социально-экономического развития</a:t>
            </a:r>
            <a: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07308" y="1759792"/>
            <a:ext cx="4275438" cy="43513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Автоматизированное прогнозирование </a:t>
            </a:r>
            <a:r>
              <a:rPr lang="ru-RU" sz="1600" dirty="0"/>
              <a:t>отдельных независимых показателей  на определенный </a:t>
            </a:r>
            <a:r>
              <a:rPr lang="ru-RU" sz="1600" dirty="0" smtClean="0"/>
              <a:t>горизонт.</a:t>
            </a:r>
            <a:endParaRPr lang="ru-RU" sz="1600" dirty="0"/>
          </a:p>
          <a:p>
            <a:r>
              <a:rPr lang="ru-RU" sz="1600" dirty="0" smtClean="0"/>
              <a:t>Прогнозирование отдельных </a:t>
            </a:r>
            <a:r>
              <a:rPr lang="ru-RU" sz="1600" dirty="0"/>
              <a:t>показателей с использованием экспертных </a:t>
            </a:r>
            <a:r>
              <a:rPr lang="ru-RU" sz="1600" dirty="0" smtClean="0"/>
              <a:t>оценок.</a:t>
            </a:r>
            <a:endParaRPr lang="ru-RU" sz="1600" dirty="0"/>
          </a:p>
          <a:p>
            <a:r>
              <a:rPr lang="ru-RU" sz="1600" dirty="0" smtClean="0"/>
              <a:t>Оценка качества прогноза.</a:t>
            </a:r>
            <a:endParaRPr lang="ru-RU" sz="1600" dirty="0"/>
          </a:p>
          <a:p>
            <a:r>
              <a:rPr lang="ru-RU" sz="1600" dirty="0" smtClean="0"/>
              <a:t>Визуализация результатов </a:t>
            </a:r>
            <a:r>
              <a:rPr lang="ru-RU" sz="1600" dirty="0"/>
              <a:t>прогнозирования и классификации в форме графиков динамики и </a:t>
            </a:r>
            <a:r>
              <a:rPr lang="ru-RU" sz="1600" dirty="0" smtClean="0"/>
              <a:t>соотношения.</a:t>
            </a:r>
            <a:endParaRPr lang="ru-RU" sz="1600" dirty="0"/>
          </a:p>
          <a:p>
            <a:r>
              <a:rPr lang="ru-RU" sz="1600" dirty="0" smtClean="0"/>
              <a:t>Предоставление средств </a:t>
            </a:r>
            <a:r>
              <a:rPr lang="ru-RU" sz="1600" dirty="0"/>
              <a:t>структурированного экспорта данных прогноза для импорта во внешние </a:t>
            </a:r>
            <a:r>
              <a:rPr lang="ru-RU" sz="1600" dirty="0" smtClean="0"/>
              <a:t>ИС.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098" name="Picture 2" descr="http://getcover.ru/i/0iboz1434363915.68/c7hd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4" y="1487943"/>
            <a:ext cx="3331434" cy="42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3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4357" y="358582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Назначение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66539" y="990601"/>
            <a:ext cx="8431471" cy="28041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1600" dirty="0"/>
              <a:t>Информационно-аналитическая система МСЭР версии 2.0 является </a:t>
            </a:r>
            <a:r>
              <a:rPr lang="ru-RU" sz="1600" dirty="0" smtClean="0"/>
              <a:t>распределённой средой </a:t>
            </a:r>
            <a:r>
              <a:rPr lang="ru-RU" sz="1600" dirty="0"/>
              <a:t>сбора, концентрации и </a:t>
            </a:r>
            <a:r>
              <a:rPr lang="ru-RU" sz="1600" dirty="0" smtClean="0"/>
              <a:t>интерактивного представления отчётности хозяйствующих субъектов и результатов </a:t>
            </a:r>
            <a:r>
              <a:rPr lang="ru-RU" sz="1600" dirty="0"/>
              <a:t>паспортизации объектов </a:t>
            </a:r>
            <a:r>
              <a:rPr lang="ru-RU" sz="1600" dirty="0" smtClean="0"/>
              <a:t>управления.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Система предоставляет лицам, принимающим решения, </a:t>
            </a:r>
            <a:r>
              <a:rPr lang="ru-RU" sz="2000" b="1" dirty="0" smtClean="0">
                <a:solidFill>
                  <a:srgbClr val="FF0000"/>
                </a:solidFill>
              </a:rPr>
              <a:t>немедленный </a:t>
            </a:r>
            <a:r>
              <a:rPr lang="ru-RU" sz="2000" b="1" dirty="0">
                <a:solidFill>
                  <a:srgbClr val="FF0000"/>
                </a:solidFill>
              </a:rPr>
              <a:t>доступ к </a:t>
            </a:r>
            <a:r>
              <a:rPr lang="ru-RU" sz="1600" dirty="0" smtClean="0"/>
              <a:t>любой </a:t>
            </a:r>
            <a:r>
              <a:rPr lang="ru-RU" sz="2000" b="1" dirty="0">
                <a:solidFill>
                  <a:srgbClr val="FF0000"/>
                </a:solidFill>
              </a:rPr>
              <a:t>структурированной информации </a:t>
            </a:r>
            <a:r>
              <a:rPr lang="ru-RU" sz="1600" dirty="0" smtClean="0"/>
              <a:t>о </a:t>
            </a:r>
            <a:r>
              <a:rPr lang="ru-RU" sz="1600" dirty="0" smtClean="0"/>
              <a:t>результатах деятельности и состоянии </a:t>
            </a:r>
            <a:r>
              <a:rPr lang="ru-RU" sz="1600" dirty="0" smtClean="0"/>
              <a:t>объектов управления, если такая информация была собрана хоть единожды.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Применяется при региональном, муниципальном и отраслевом управлении в таких областях как: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88536" y="3827129"/>
            <a:ext cx="3628602" cy="2395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663" indent="-263525">
              <a:buFont typeface="Wingdings" panose="05000000000000000000" pitchFamily="2" charset="2"/>
              <a:buChar char="§"/>
            </a:pPr>
            <a:r>
              <a:rPr lang="ru-RU" sz="1600" dirty="0" smtClean="0"/>
              <a:t>социально-экономическое развитие,</a:t>
            </a:r>
            <a:endParaRPr lang="ru-RU" sz="1600" dirty="0" smtClean="0"/>
          </a:p>
          <a:p>
            <a:pPr marL="982663" indent="-263525">
              <a:buFont typeface="Wingdings" panose="05000000000000000000" pitchFamily="2" charset="2"/>
              <a:buChar char="§"/>
            </a:pPr>
            <a:r>
              <a:rPr lang="ru-RU" sz="1600" dirty="0" smtClean="0"/>
              <a:t>здравоохранение,</a:t>
            </a:r>
            <a:endParaRPr lang="ru-RU" sz="1600" dirty="0" smtClean="0"/>
          </a:p>
          <a:p>
            <a:pPr marL="982663" indent="-263525">
              <a:buFont typeface="Wingdings" panose="05000000000000000000" pitchFamily="2" charset="2"/>
              <a:buChar char="§"/>
            </a:pPr>
            <a:r>
              <a:rPr lang="ru-RU" sz="1600" dirty="0" smtClean="0"/>
              <a:t>спорт</a:t>
            </a:r>
            <a:r>
              <a:rPr lang="ru-RU" sz="1600" dirty="0" smtClean="0"/>
              <a:t>,</a:t>
            </a:r>
          </a:p>
          <a:p>
            <a:pPr marL="982663" indent="-263525">
              <a:buFont typeface="Wingdings" panose="05000000000000000000" pitchFamily="2" charset="2"/>
              <a:buChar char="§"/>
            </a:pPr>
            <a:r>
              <a:rPr lang="ru-RU" sz="1600" dirty="0"/>
              <a:t>образование и молодежная политика.</a:t>
            </a:r>
            <a:endParaRPr lang="ru-RU" sz="1600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66538" y="3827129"/>
            <a:ext cx="4168886" cy="2130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663" indent="-263525">
              <a:buFont typeface="Wingdings" panose="05000000000000000000" pitchFamily="2" charset="2"/>
              <a:buChar char="§"/>
            </a:pPr>
            <a:r>
              <a:rPr lang="ru-RU" sz="1600" dirty="0"/>
              <a:t>контрольно-надзорная деятельность региональных органов власти,</a:t>
            </a:r>
            <a:endParaRPr lang="ru-RU" sz="1600" dirty="0" smtClean="0"/>
          </a:p>
          <a:p>
            <a:pPr marL="982663" indent="-263525">
              <a:buFont typeface="Wingdings" panose="05000000000000000000" pitchFamily="2" charset="2"/>
              <a:buChar char="§"/>
            </a:pPr>
            <a:r>
              <a:rPr lang="ru-RU" sz="1600" dirty="0"/>
              <a:t>информатизация и </a:t>
            </a:r>
            <a:r>
              <a:rPr lang="ru-RU" sz="1600" dirty="0" smtClean="0"/>
              <a:t>связь</a:t>
            </a:r>
            <a:r>
              <a:rPr lang="en-US" sz="1600" dirty="0" smtClean="0"/>
              <a:t>,</a:t>
            </a:r>
          </a:p>
          <a:p>
            <a:pPr marL="982663" indent="-263525">
              <a:buFont typeface="Wingdings" panose="05000000000000000000" pitchFamily="2" charset="2"/>
              <a:buChar char="§"/>
            </a:pPr>
            <a:r>
              <a:rPr lang="ru-RU" sz="1600" dirty="0" smtClean="0"/>
              <a:t>жилищно-коммунальное </a:t>
            </a:r>
            <a:r>
              <a:rPr lang="ru-RU" sz="1600" dirty="0" smtClean="0"/>
              <a:t>хозяйство,</a:t>
            </a:r>
          </a:p>
          <a:p>
            <a:pPr marL="982663" indent="-263525">
              <a:buFont typeface="Wingdings" panose="05000000000000000000" pitchFamily="2" charset="2"/>
              <a:buChar char="§"/>
            </a:pPr>
            <a:r>
              <a:rPr lang="ru-RU" sz="1600" dirty="0"/>
              <a:t>строительство</a:t>
            </a:r>
            <a:r>
              <a:rPr lang="ru-RU" sz="1600" dirty="0" smtClean="0"/>
              <a:t>,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6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315" y="288875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Технологии разработки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313" y="775101"/>
            <a:ext cx="3453373" cy="5037276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dirty="0" smtClean="0"/>
              <a:t>Система построена на отечественных или открытых программных средствах:</a:t>
            </a:r>
          </a:p>
          <a:p>
            <a:pPr marL="0" indent="0">
              <a:buNone/>
            </a:pPr>
            <a:r>
              <a:rPr lang="ru-RU" sz="1600" dirty="0" smtClean="0"/>
              <a:t>Серверные компоненты разработаны на </a:t>
            </a:r>
            <a:r>
              <a:rPr lang="en-US" sz="1600" dirty="0">
                <a:solidFill>
                  <a:srgbClr val="FF3300"/>
                </a:solidFill>
              </a:rPr>
              <a:t>JAVA</a:t>
            </a:r>
            <a:r>
              <a:rPr lang="en-US" sz="1600" dirty="0" smtClean="0"/>
              <a:t>. </a:t>
            </a:r>
          </a:p>
          <a:p>
            <a:pPr marL="0" indent="0">
              <a:buNone/>
            </a:pPr>
            <a:r>
              <a:rPr lang="ru-RU" sz="1600" dirty="0" smtClean="0"/>
              <a:t>На стороне сервера используются свободно распространяемые сервер приложений </a:t>
            </a:r>
            <a:r>
              <a:rPr lang="en-US" sz="1600" dirty="0">
                <a:solidFill>
                  <a:srgbClr val="FF3300"/>
                </a:solidFill>
              </a:rPr>
              <a:t>Apache Tomcat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>
                <a:solidFill>
                  <a:srgbClr val="FF3300"/>
                </a:solidFill>
              </a:rPr>
              <a:t>9</a:t>
            </a:r>
            <a:r>
              <a:rPr lang="ru-RU" sz="1600" dirty="0" smtClean="0"/>
              <a:t>, </a:t>
            </a:r>
            <a:r>
              <a:rPr lang="en-US" sz="1600" dirty="0" smtClean="0"/>
              <a:t>OLAP-</a:t>
            </a:r>
            <a:r>
              <a:rPr lang="ru-RU" sz="1600" dirty="0" smtClean="0"/>
              <a:t>сервер </a:t>
            </a:r>
            <a:r>
              <a:rPr lang="en-US" sz="1600" dirty="0">
                <a:solidFill>
                  <a:srgbClr val="FF3300"/>
                </a:solidFill>
              </a:rPr>
              <a:t>Mondrian</a:t>
            </a:r>
            <a:r>
              <a:rPr lang="en-US" sz="1600" dirty="0" smtClean="0"/>
              <a:t> </a:t>
            </a:r>
            <a:r>
              <a:rPr lang="ru-RU" sz="1600" dirty="0" smtClean="0"/>
              <a:t>и средство </a:t>
            </a:r>
            <a:r>
              <a:rPr lang="en-US" sz="1600" dirty="0" smtClean="0"/>
              <a:t>BI-</a:t>
            </a:r>
            <a:r>
              <a:rPr lang="ru-RU" sz="1600" dirty="0" smtClean="0"/>
              <a:t>визуализации </a:t>
            </a:r>
            <a:r>
              <a:rPr lang="en-US" sz="1600" dirty="0" err="1">
                <a:solidFill>
                  <a:srgbClr val="FF3300"/>
                </a:solidFill>
              </a:rPr>
              <a:t>Saiku</a:t>
            </a:r>
            <a:r>
              <a:rPr lang="ru-RU" sz="1600" dirty="0" smtClean="0"/>
              <a:t>.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качестве </a:t>
            </a:r>
            <a:r>
              <a:rPr lang="ru-RU" sz="1600" dirty="0" smtClean="0"/>
              <a:t>хранилищ </a:t>
            </a:r>
            <a:r>
              <a:rPr lang="ru-RU" sz="1600" dirty="0"/>
              <a:t>данных </a:t>
            </a:r>
            <a:r>
              <a:rPr lang="ru-RU" sz="1600" dirty="0" smtClean="0"/>
              <a:t>применяется </a:t>
            </a:r>
            <a:r>
              <a:rPr lang="ru-RU" sz="1600" dirty="0" smtClean="0"/>
              <a:t>открытая </a:t>
            </a:r>
            <a:r>
              <a:rPr lang="ru-RU" sz="1600" dirty="0" smtClean="0"/>
              <a:t>реляционная СУБД </a:t>
            </a:r>
            <a:r>
              <a:rPr lang="en-US" sz="1600" dirty="0" err="1" smtClean="0">
                <a:solidFill>
                  <a:srgbClr val="FF3300"/>
                </a:solidFill>
              </a:rPr>
              <a:t>PostgreeSQL</a:t>
            </a:r>
            <a:r>
              <a:rPr lang="en-US" sz="1600" dirty="0" smtClean="0">
                <a:solidFill>
                  <a:srgbClr val="FF3300"/>
                </a:solidFill>
              </a:rPr>
              <a:t>/Postgres Pro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/>
              <a:t>И</a:t>
            </a:r>
            <a:r>
              <a:rPr lang="ru-RU" sz="1600" dirty="0" smtClean="0"/>
              <a:t>нтерактивная </a:t>
            </a:r>
            <a:r>
              <a:rPr lang="ru-RU" sz="1600" dirty="0" smtClean="0"/>
              <a:t>визуализация производится </a:t>
            </a:r>
            <a:r>
              <a:rPr lang="ru-RU" sz="1600" dirty="0" smtClean="0"/>
              <a:t>в мобильных приложения собственной разработки, </a:t>
            </a:r>
            <a:r>
              <a:rPr lang="ru-RU" sz="1600" dirty="0" smtClean="0"/>
              <a:t>в браузере (</a:t>
            </a:r>
            <a:r>
              <a:rPr lang="en-US" sz="1600" dirty="0" err="1">
                <a:solidFill>
                  <a:srgbClr val="FF3300"/>
                </a:solidFill>
              </a:rPr>
              <a:t>S</a:t>
            </a:r>
            <a:r>
              <a:rPr lang="en-US" sz="1600" dirty="0" err="1">
                <a:solidFill>
                  <a:srgbClr val="FF3300"/>
                </a:solidFill>
              </a:rPr>
              <a:t>aik</a:t>
            </a:r>
            <a:r>
              <a:rPr lang="en-US" sz="1600" dirty="0" err="1">
                <a:solidFill>
                  <a:srgbClr val="FF3300"/>
                </a:solidFill>
              </a:rPr>
              <a:t>u</a:t>
            </a:r>
            <a:r>
              <a:rPr lang="en-US" sz="1600" dirty="0" smtClean="0"/>
              <a:t>, </a:t>
            </a:r>
            <a:r>
              <a:rPr lang="en-US" sz="1600" dirty="0">
                <a:solidFill>
                  <a:srgbClr val="FF3300"/>
                </a:solidFill>
              </a:rPr>
              <a:t>JavaScript-</a:t>
            </a:r>
            <a:r>
              <a:rPr lang="ru-RU" sz="1600" dirty="0">
                <a:solidFill>
                  <a:srgbClr val="FF3300"/>
                </a:solidFill>
              </a:rPr>
              <a:t>приложения</a:t>
            </a:r>
            <a:r>
              <a:rPr lang="ru-RU" sz="1600" dirty="0" smtClean="0"/>
              <a:t>) </a:t>
            </a:r>
            <a:r>
              <a:rPr lang="ru-RU" sz="1600" dirty="0" smtClean="0"/>
              <a:t>или в </a:t>
            </a:r>
            <a:r>
              <a:rPr lang="ru-RU" sz="1600" dirty="0" smtClean="0"/>
              <a:t>привычных </a:t>
            </a:r>
            <a:r>
              <a:rPr lang="en-US" sz="1600" dirty="0">
                <a:solidFill>
                  <a:srgbClr val="FF3300"/>
                </a:solidFill>
              </a:rPr>
              <a:t>Microsoft </a:t>
            </a:r>
            <a:r>
              <a:rPr lang="en-US" sz="1600" dirty="0" smtClean="0">
                <a:solidFill>
                  <a:srgbClr val="FF3300"/>
                </a:solidFill>
              </a:rPr>
              <a:t>Excel</a:t>
            </a:r>
            <a:r>
              <a:rPr lang="ru-RU" sz="1600" dirty="0" smtClean="0">
                <a:solidFill>
                  <a:srgbClr val="FF3300"/>
                </a:solidFill>
              </a:rPr>
              <a:t>,</a:t>
            </a:r>
            <a:r>
              <a:rPr lang="ru-RU" sz="1600" dirty="0" smtClean="0"/>
              <a:t> </a:t>
            </a:r>
            <a:r>
              <a:rPr lang="en-US" sz="1600" dirty="0" err="1">
                <a:solidFill>
                  <a:srgbClr val="FF3300"/>
                </a:solidFill>
              </a:rPr>
              <a:t>Qlik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smtClean="0">
                <a:solidFill>
                  <a:srgbClr val="FF3300"/>
                </a:solidFill>
              </a:rPr>
              <a:t>Sense</a:t>
            </a:r>
            <a:r>
              <a:rPr lang="en-US" sz="1600" dirty="0" smtClean="0">
                <a:solidFill>
                  <a:srgbClr val="FF3300"/>
                </a:solidFill>
              </a:rPr>
              <a:t>/View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4161888" y="1139738"/>
            <a:ext cx="4427877" cy="4346663"/>
            <a:chOff x="3625850" y="999832"/>
            <a:chExt cx="4046252" cy="417899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625850" y="2627036"/>
              <a:ext cx="874498" cy="2977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МСЭР</a:t>
              </a:r>
              <a:endParaRPr lang="ru-RU" sz="12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412482" y="1106075"/>
              <a:ext cx="2143135" cy="29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Операционные системы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412481" y="1843097"/>
              <a:ext cx="2143135" cy="29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Портальные компоненты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412474" y="2502346"/>
              <a:ext cx="2143135" cy="29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СУБД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412480" y="3158413"/>
              <a:ext cx="2143135" cy="29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Мобильные приложения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412475" y="3792777"/>
              <a:ext cx="2143135" cy="297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Интерактивная визуализация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412480" y="1403841"/>
              <a:ext cx="2143135" cy="373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Сервера: </a:t>
              </a:r>
              <a:r>
                <a:rPr lang="en-US" sz="800" dirty="0" smtClean="0">
                  <a:solidFill>
                    <a:schemeClr val="tx1"/>
                  </a:solidFill>
                </a:rPr>
                <a:t>Ubuntu 14,</a:t>
              </a:r>
              <a:r>
                <a:rPr lang="ru-RU" sz="800" dirty="0" smtClean="0">
                  <a:solidFill>
                    <a:schemeClr val="tx1"/>
                  </a:solidFill>
                </a:rPr>
                <a:t> </a:t>
              </a:r>
              <a:r>
                <a:rPr lang="en-US" sz="800" dirty="0" smtClean="0">
                  <a:solidFill>
                    <a:schemeClr val="tx1"/>
                  </a:solidFill>
                </a:rPr>
                <a:t>ALT Linux, CentOS.</a:t>
              </a:r>
              <a:endParaRPr lang="ru-RU" sz="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Д</a:t>
              </a:r>
              <a:r>
                <a:rPr lang="ru-RU" sz="800" dirty="0" smtClean="0">
                  <a:solidFill>
                    <a:schemeClr val="tx1"/>
                  </a:solidFill>
                </a:rPr>
                <a:t>оступ с настольных клиентов: </a:t>
              </a:r>
              <a:r>
                <a:rPr lang="en-US" sz="800" dirty="0" smtClean="0">
                  <a:solidFill>
                    <a:schemeClr val="tx1"/>
                  </a:solidFill>
                </a:rPr>
                <a:t>Linux, Microsoft Windows, Mac OS X.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412473" y="2800111"/>
              <a:ext cx="2143135" cy="2884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PostgreeSQL</a:t>
              </a:r>
              <a:r>
                <a:rPr lang="en-US" sz="800" dirty="0" smtClean="0">
                  <a:solidFill>
                    <a:schemeClr val="tx1"/>
                  </a:solidFill>
                </a:rPr>
                <a:t>, Postgres Professional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412473" y="4090544"/>
              <a:ext cx="2143135" cy="3770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OLAP-</a:t>
              </a:r>
              <a:r>
                <a:rPr lang="ru-RU" sz="800" dirty="0" smtClean="0">
                  <a:solidFill>
                    <a:schemeClr val="tx1"/>
                  </a:solidFill>
                </a:rPr>
                <a:t>сервер </a:t>
              </a:r>
              <a:r>
                <a:rPr lang="en-US" sz="800" dirty="0" smtClean="0">
                  <a:solidFill>
                    <a:schemeClr val="tx1"/>
                  </a:solidFill>
                </a:rPr>
                <a:t>Mondrian, </a:t>
              </a:r>
              <a:r>
                <a:rPr lang="ru-RU" sz="800" dirty="0" smtClean="0">
                  <a:solidFill>
                    <a:schemeClr val="tx1"/>
                  </a:solidFill>
                </a:rPr>
                <a:t>визуализация в браузере – </a:t>
              </a:r>
              <a:r>
                <a:rPr lang="en-US" sz="800" dirty="0" smtClean="0">
                  <a:solidFill>
                    <a:schemeClr val="tx1"/>
                  </a:solidFill>
                </a:rPr>
                <a:t>JavaScript (jQuery,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HeighCharts</a:t>
              </a:r>
              <a:r>
                <a:rPr lang="en-US" sz="800" dirty="0" smtClean="0">
                  <a:solidFill>
                    <a:schemeClr val="tx1"/>
                  </a:solidFill>
                </a:rPr>
                <a:t>), </a:t>
              </a:r>
              <a:r>
                <a:rPr lang="ru-RU" sz="800" dirty="0" smtClean="0">
                  <a:solidFill>
                    <a:schemeClr val="tx1"/>
                  </a:solidFill>
                </a:rPr>
                <a:t>экспорт в </a:t>
              </a:r>
              <a:r>
                <a:rPr lang="en-US" sz="800" dirty="0" smtClean="0">
                  <a:solidFill>
                    <a:schemeClr val="tx1"/>
                  </a:solidFill>
                </a:rPr>
                <a:t>Microsoft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PoverPivot</a:t>
              </a:r>
              <a:r>
                <a:rPr lang="en-US" sz="800" dirty="0" smtClean="0">
                  <a:solidFill>
                    <a:schemeClr val="tx1"/>
                  </a:solidFill>
                </a:rPr>
                <a:t> for Excel,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Qlik</a:t>
              </a:r>
              <a:r>
                <a:rPr lang="en-US" sz="800" dirty="0" smtClean="0">
                  <a:solidFill>
                    <a:schemeClr val="tx1"/>
                  </a:solidFill>
                </a:rPr>
                <a:t>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Sence</a:t>
              </a:r>
              <a:r>
                <a:rPr lang="en-US" sz="800" dirty="0" smtClean="0">
                  <a:solidFill>
                    <a:schemeClr val="tx1"/>
                  </a:solidFill>
                </a:rPr>
                <a:t>.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308430" y="999832"/>
              <a:ext cx="2363672" cy="4178999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4738688" y="1403841"/>
              <a:ext cx="2445" cy="34322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Прямоугольник 52"/>
            <p:cNvSpPr/>
            <p:nvPr/>
          </p:nvSpPr>
          <p:spPr>
            <a:xfrm>
              <a:off x="5412473" y="3459014"/>
              <a:ext cx="2143135" cy="2884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Google Android, Apple iOS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412475" y="2142787"/>
              <a:ext cx="2143135" cy="2884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JAVA, JavaScript, Apache Tomcat.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>
              <a:off x="4738688" y="1403841"/>
              <a:ext cx="56974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4738688" y="2088391"/>
              <a:ext cx="56974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4738688" y="2775966"/>
              <a:ext cx="56974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4738688" y="3463960"/>
              <a:ext cx="56974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4738688" y="4152784"/>
              <a:ext cx="56974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>
              <a:endCxn id="41" idx="3"/>
            </p:cNvCxnSpPr>
            <p:nvPr/>
          </p:nvCxnSpPr>
          <p:spPr>
            <a:xfrm flipH="1" flipV="1">
              <a:off x="4500348" y="2775920"/>
              <a:ext cx="238340" cy="4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 стрелкой 24"/>
          <p:cNvCxnSpPr/>
          <p:nvPr/>
        </p:nvCxnSpPr>
        <p:spPr>
          <a:xfrm>
            <a:off x="5379684" y="5129938"/>
            <a:ext cx="62347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117018" y="4822616"/>
            <a:ext cx="2345266" cy="309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Система отправки данных в </a:t>
            </a:r>
            <a:endParaRPr lang="en-US" sz="900" dirty="0" smtClean="0">
              <a:solidFill>
                <a:schemeClr val="tx1"/>
              </a:solidFill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ГАС «Управление»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7016" y="5132329"/>
            <a:ext cx="2345266" cy="299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СМЭВ 2, СМЭВ 3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0077" y="318646"/>
            <a:ext cx="7886700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Потоки данных и процесс концентрации</a:t>
            </a:r>
            <a: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ru-RU" alt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r>
              <a:rPr lang="en-US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en-US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67203" y="3729415"/>
            <a:ext cx="2429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Действия Поставщика: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Авторизация в личном кабинете Поставщика.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Заполнение данных по показателям отчетности.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Сохранение результатов заполнения и отправка на публикацию.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04152" y="3729415"/>
            <a:ext cx="27926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Действия Проверяющего: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Авторизация в личном кабинете Оператора.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Проверка результатов заполнения, Поставщиками.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Публикация сведений на Портале с генерацией отчетов и автоматическая отправка в ГАС «Управление»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 цифровой подписью.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55" y="3730661"/>
            <a:ext cx="2622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Действия Администратора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Управление учетными записями пользователей.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структуры показателей отчетности.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Распределение показателей отчетности между ОГВ.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" y="980365"/>
            <a:ext cx="8905103" cy="243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80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5546" y="348187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Опыт реализации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1145" y="815465"/>
            <a:ext cx="7978713" cy="530401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800" dirty="0" smtClean="0"/>
              <a:t>Проект в органах государственной власти и местного самоуправления Краснодарского </a:t>
            </a:r>
            <a:r>
              <a:rPr lang="ru-RU" sz="1800" dirty="0"/>
              <a:t>края с </a:t>
            </a:r>
            <a:r>
              <a:rPr lang="ru-RU" sz="1800" dirty="0">
                <a:solidFill>
                  <a:srgbClr val="FF3300"/>
                </a:solidFill>
              </a:rPr>
              <a:t>2010 г.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Доставка данных происходит от уровня объекта управления до уровня курирующего заместителя главы региона.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Данные </a:t>
            </a:r>
            <a:r>
              <a:rPr lang="ru-RU" sz="1800" dirty="0"/>
              <a:t>поставляются от </a:t>
            </a:r>
            <a:r>
              <a:rPr lang="ru-RU" sz="1800" dirty="0">
                <a:solidFill>
                  <a:srgbClr val="FF3300"/>
                </a:solidFill>
              </a:rPr>
              <a:t>44 </a:t>
            </a:r>
            <a:r>
              <a:rPr lang="ru-RU" sz="1800" dirty="0"/>
              <a:t>муниципальных </a:t>
            </a:r>
            <a:r>
              <a:rPr lang="ru-RU" sz="1800" dirty="0" smtClean="0"/>
              <a:t>образования и </a:t>
            </a:r>
            <a:r>
              <a:rPr lang="ru-RU" sz="1800" dirty="0">
                <a:solidFill>
                  <a:srgbClr val="FF3300"/>
                </a:solidFill>
              </a:rPr>
              <a:t>15</a:t>
            </a:r>
            <a:r>
              <a:rPr lang="ru-RU" sz="1800" dirty="0" smtClean="0"/>
              <a:t> региональных органов исполнительной власти </a:t>
            </a:r>
            <a:r>
              <a:rPr lang="ru-RU" sz="1800" dirty="0"/>
              <a:t>по более чем </a:t>
            </a:r>
            <a:r>
              <a:rPr lang="ru-RU" sz="1800" dirty="0">
                <a:solidFill>
                  <a:srgbClr val="FF3300"/>
                </a:solidFill>
              </a:rPr>
              <a:t>1 000 </a:t>
            </a:r>
            <a:r>
              <a:rPr lang="ru-RU" sz="1800" dirty="0"/>
              <a:t>показателям отчетности.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Осуществлена интеграция с </a:t>
            </a:r>
            <a:r>
              <a:rPr lang="ru-RU" sz="1800" dirty="0">
                <a:solidFill>
                  <a:srgbClr val="FF3300"/>
                </a:solidFill>
              </a:rPr>
              <a:t>ГАС «</a:t>
            </a:r>
            <a:r>
              <a:rPr lang="ru-RU" sz="1800" dirty="0" smtClean="0">
                <a:solidFill>
                  <a:srgbClr val="FF3300"/>
                </a:solidFill>
              </a:rPr>
              <a:t>Управление»</a:t>
            </a:r>
            <a:r>
              <a:rPr lang="ru-RU" sz="1800" dirty="0" smtClean="0"/>
              <a:t>, </a:t>
            </a:r>
            <a:r>
              <a:rPr lang="ru-RU" sz="1800" dirty="0"/>
              <a:t>как прямым взаимодействием систем, так и посредством СМЭВ версий 2 и 3.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 smtClean="0"/>
              <a:t>Создана система </a:t>
            </a:r>
            <a:r>
              <a:rPr lang="en-US" sz="1800" dirty="0">
                <a:solidFill>
                  <a:srgbClr val="FF3300"/>
                </a:solidFill>
              </a:rPr>
              <a:t>Business Intelligence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Обеспечено </a:t>
            </a:r>
            <a:r>
              <a:rPr lang="ru-RU" sz="1800" dirty="0"/>
              <a:t>многократное снижение трудоёмкости процессов подготовки и согласования отчетов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17717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8675" y="290780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Выгоды для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органов власти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38058" y="1574629"/>
            <a:ext cx="7886700" cy="3604064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ru-RU" sz="1800" dirty="0" smtClean="0"/>
              <a:t>Единые цифры для всех. Защита от «рисования» достижений.</a:t>
            </a:r>
          </a:p>
          <a:p>
            <a:r>
              <a:rPr lang="ru-RU" sz="1800" dirty="0" smtClean="0"/>
              <a:t>Немедленный доступ к информации, которая была собрана хоть единожды.</a:t>
            </a:r>
            <a:endParaRPr lang="ru-RU" sz="1800" dirty="0"/>
          </a:p>
          <a:p>
            <a:r>
              <a:rPr lang="ru-RU" sz="1800" dirty="0" err="1" smtClean="0"/>
              <a:t>Преднастроенные</a:t>
            </a:r>
            <a:r>
              <a:rPr lang="ru-RU" sz="1800" dirty="0" smtClean="0"/>
              <a:t> наборы показателей для мониторинга выполнения «майских указов Президента РФ».</a:t>
            </a:r>
          </a:p>
          <a:p>
            <a:r>
              <a:rPr lang="ru-RU" sz="1800" dirty="0" smtClean="0"/>
              <a:t>Интерактивная визуализация в реальном времени.</a:t>
            </a:r>
            <a:endParaRPr lang="ru-RU" sz="1800" dirty="0"/>
          </a:p>
          <a:p>
            <a:r>
              <a:rPr lang="ru-RU" sz="1800" dirty="0" smtClean="0"/>
              <a:t>Автоматическая выгрузка в федеральные информационные системы, такие как ГАС «Управление».</a:t>
            </a:r>
          </a:p>
          <a:p>
            <a:r>
              <a:rPr lang="ru-RU" sz="1800" dirty="0" smtClean="0"/>
              <a:t>Контроль своевременности и полноты предоставления отчётности на всей вертикали.</a:t>
            </a:r>
          </a:p>
          <a:p>
            <a:r>
              <a:rPr lang="ru-RU" sz="1800" dirty="0" smtClean="0"/>
              <a:t>Низкая стоимость запуска и владения</a:t>
            </a:r>
          </a:p>
        </p:txBody>
      </p:sp>
    </p:spTree>
    <p:extLst>
      <p:ext uri="{BB962C8B-B14F-4D97-AF65-F5344CB8AC3E}">
        <p14:creationId xmlns:p14="http://schemas.microsoft.com/office/powerpoint/2010/main" val="39789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36972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i="1" dirty="0" smtClean="0">
                <a:solidFill>
                  <a:schemeClr val="tx1"/>
                </a:solidFill>
                <a:latin typeface="Trebuchet MS" pitchFamily="34" charset="0"/>
              </a:rPr>
              <a:t>Контакты</a:t>
            </a:r>
            <a:endParaRPr lang="ru-RU" sz="14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1989300"/>
            <a:ext cx="28800" cy="495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304411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i="1" dirty="0" smtClean="0">
                <a:solidFill>
                  <a:schemeClr val="tx1"/>
                </a:solidFill>
                <a:latin typeface="Trebuchet MS" pitchFamily="34" charset="0"/>
              </a:rPr>
              <a:t>Реквизиты</a:t>
            </a:r>
            <a:endParaRPr lang="ru-RU" sz="14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650" y="3658470"/>
            <a:ext cx="50659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Общество с ограниченной ответственностью «</a:t>
            </a:r>
            <a:r>
              <a:rPr lang="ru-RU" sz="1400" b="0" i="0" u="none" strike="noStrike" kern="120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Кубнет</a:t>
            </a: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»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ИНН: 2308017392  КПП: 230801001  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ОГРН: 1022301616204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Р/с: 40702810430020100123 Краснодарское отделение № 8619 г. Краснодар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к/с: 30101810100000000602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БИК: 040349602</a:t>
            </a:r>
          </a:p>
        </p:txBody>
      </p:sp>
      <p:pic>
        <p:nvPicPr>
          <p:cNvPr id="8" name="Рисунок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4108818"/>
            <a:ext cx="28800" cy="495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8752" y="1877325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350033, г. Краснодар, ул. Ленина 97, 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тел. (861) 267-28-46 (доб. 201)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Е-</a:t>
            </a:r>
            <a:r>
              <a:rPr lang="ru-RU" sz="1400" b="0" i="0" u="none" strike="noStrike" kern="120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mail</a:t>
            </a: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: </a:t>
            </a:r>
            <a:r>
              <a:rPr lang="en-US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info@spellsystems.com</a:t>
            </a:r>
            <a:endParaRPr lang="ru-RU" sz="1400" b="0" i="0" u="none" strike="noStrike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39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04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6118" y="323473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Возможности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7095" y="1255024"/>
            <a:ext cx="4914491" cy="436684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altLang="ru-RU" sz="1400" dirty="0" smtClean="0"/>
              <a:t>Единое информационное пространство и общее видение на всех уровнях.</a:t>
            </a:r>
          </a:p>
          <a:p>
            <a:r>
              <a:rPr lang="ru-RU" altLang="ru-RU" sz="1400" dirty="0" smtClean="0"/>
              <a:t>Концентрация отчётности со всей вертикали управления: от уровня главы региона/руководителя ведомства, до уровня специалиста подведомственного учреждения в муниципалитете с многоуровневым контролем и согласованием.</a:t>
            </a:r>
            <a:endParaRPr lang="ru-RU" altLang="ru-RU" sz="1400" dirty="0"/>
          </a:p>
          <a:p>
            <a:r>
              <a:rPr lang="ru-RU" altLang="ru-RU" sz="1400" dirty="0" smtClean="0"/>
              <a:t>Автоматическое предоставления </a:t>
            </a:r>
            <a:r>
              <a:rPr lang="ru-RU" altLang="ru-RU" sz="1400" dirty="0"/>
              <a:t>значений </a:t>
            </a:r>
            <a:r>
              <a:rPr lang="ru-RU" altLang="ru-RU" sz="1400" dirty="0" smtClean="0"/>
              <a:t>показателей</a:t>
            </a:r>
            <a:r>
              <a:rPr lang="ru-RU" altLang="ru-RU" sz="1400" dirty="0"/>
              <a:t>. представление форм отчетности в соответствии с </a:t>
            </a:r>
            <a:r>
              <a:rPr lang="ru-RU" altLang="ru-RU" sz="1400" dirty="0" smtClean="0"/>
              <a:t>графиком. </a:t>
            </a:r>
            <a:endParaRPr lang="ru-RU" altLang="ru-RU" sz="1400" dirty="0"/>
          </a:p>
          <a:p>
            <a:r>
              <a:rPr lang="ru-RU" altLang="ru-RU" sz="1400" dirty="0"/>
              <a:t>Паспортизация </a:t>
            </a:r>
            <a:r>
              <a:rPr lang="ru-RU" altLang="ru-RU" sz="1400" dirty="0" smtClean="0"/>
              <a:t>и комплексная оценка деятельности муниципальных </a:t>
            </a:r>
            <a:r>
              <a:rPr lang="ru-RU" altLang="ru-RU" sz="1400" dirty="0"/>
              <a:t>образований, отраслей, предприятий и </a:t>
            </a:r>
            <a:r>
              <a:rPr lang="ru-RU" altLang="ru-RU" sz="1400" dirty="0" smtClean="0"/>
              <a:t>учреждений, в том числе комплексная оценка социально-экономического развития муниципальных образований.</a:t>
            </a:r>
            <a:endParaRPr lang="ru-RU" altLang="ru-RU" sz="1400" dirty="0"/>
          </a:p>
          <a:p>
            <a:r>
              <a:rPr lang="ru-RU" altLang="ru-RU" sz="1400" dirty="0" smtClean="0"/>
              <a:t>Интерактивный многомерный анализ данных в реальном времени (</a:t>
            </a:r>
            <a:r>
              <a:rPr lang="en-US" altLang="ru-RU" sz="1400" dirty="0" smtClean="0"/>
              <a:t>Business Intelligence, Government Intelligence</a:t>
            </a:r>
            <a:r>
              <a:rPr lang="ru-RU" altLang="ru-RU" sz="1400" dirty="0" smtClean="0"/>
              <a:t>).</a:t>
            </a:r>
            <a:endParaRPr lang="ru-RU" altLang="ru-RU" sz="1400" dirty="0"/>
          </a:p>
          <a:p>
            <a:pPr marL="228600" lvl="1">
              <a:spcBef>
                <a:spcPts val="1000"/>
              </a:spcBef>
            </a:pPr>
            <a:r>
              <a:rPr lang="ru-RU" altLang="ru-RU" sz="1400" dirty="0" smtClean="0"/>
              <a:t>Экспорт </a:t>
            </a:r>
            <a:r>
              <a:rPr lang="ru-RU" altLang="ru-RU" sz="1400" dirty="0"/>
              <a:t>данных во внешние информационные системы, в том числе в ГАС «Управление».</a:t>
            </a:r>
          </a:p>
        </p:txBody>
      </p:sp>
      <p:pic>
        <p:nvPicPr>
          <p:cNvPr id="10244" name="Picture 4" descr="http://getcover.ru/i/xfq361434373310.06/dkxg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3" y="1971759"/>
            <a:ext cx="4118918" cy="23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16" y="2107191"/>
            <a:ext cx="2697030" cy="16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7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4357" y="358582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Философия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74357" y="1039255"/>
            <a:ext cx="7584197" cy="46979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ИАС МСЭР опирается на </a:t>
            </a:r>
            <a:r>
              <a:rPr lang="ru-RU" sz="1800" b="1" dirty="0" smtClean="0"/>
              <a:t>три</a:t>
            </a:r>
            <a:r>
              <a:rPr lang="ru-RU" sz="1800" dirty="0" smtClean="0"/>
              <a:t> ключевых принципа: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 smtClean="0"/>
              <a:t>Единство первоисточника</a:t>
            </a:r>
            <a:r>
              <a:rPr lang="ru-RU" sz="1800" dirty="0"/>
              <a:t>.</a:t>
            </a:r>
            <a:r>
              <a:rPr lang="ru-RU" sz="1800" dirty="0" smtClean="0"/>
              <a:t> Система предоставляет </a:t>
            </a:r>
            <a:r>
              <a:rPr lang="ru-RU" sz="1800" dirty="0" smtClean="0"/>
              <a:t>возможности для выявления фактов предоставления одних и тех же данных различными участниками и оптимизации потоков </a:t>
            </a:r>
            <a:r>
              <a:rPr lang="ru-RU" sz="1800" dirty="0" smtClean="0"/>
              <a:t>информации</a:t>
            </a:r>
            <a:r>
              <a:rPr lang="ru-RU" sz="1800" dirty="0"/>
              <a:t>.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 smtClean="0"/>
              <a:t>Единая </a:t>
            </a:r>
            <a:r>
              <a:rPr lang="ru-RU" sz="1800" b="1" dirty="0"/>
              <a:t>система классификации и </a:t>
            </a:r>
            <a:r>
              <a:rPr lang="ru-RU" sz="1800" b="1" dirty="0" smtClean="0"/>
              <a:t>кодирования</a:t>
            </a:r>
            <a:r>
              <a:rPr lang="ru-RU" sz="1800" dirty="0" smtClean="0"/>
              <a:t>. Любое </a:t>
            </a:r>
            <a:r>
              <a:rPr lang="ru-RU" sz="1800" dirty="0"/>
              <a:t>значение показателя относится и характеризует как минимум один объект управления, будь то территория, отрасль, элемент бюджетного классификатора, предприятие, организация, учреждения или иная </a:t>
            </a:r>
            <a:r>
              <a:rPr lang="ru-RU" sz="1800" dirty="0" smtClean="0"/>
              <a:t>сущность. В результате в контексте выбранного объекта управления можно получить все данные о нём, когда либо, внесенные в Систему, их динамику, сведения об источниках этих данных и основаниях для предоставления.</a:t>
            </a:r>
            <a:endParaRPr lang="ru-RU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 smtClean="0"/>
              <a:t>Привычные инструменты</a:t>
            </a:r>
            <a:r>
              <a:rPr lang="ru-RU" sz="1800" dirty="0" smtClean="0"/>
              <a:t>. Широкий выбор средств ввода и </a:t>
            </a:r>
            <a:r>
              <a:rPr lang="ru-RU" sz="1800" dirty="0" err="1" smtClean="0"/>
              <a:t>полуения</a:t>
            </a:r>
            <a:r>
              <a:rPr lang="ru-RU" sz="1800" dirty="0" smtClean="0"/>
              <a:t> информации: </a:t>
            </a:r>
            <a:r>
              <a:rPr lang="ru-RU" sz="1800" dirty="0"/>
              <a:t>веб-формы и порталы, офисные пакеты </a:t>
            </a:r>
            <a:r>
              <a:rPr lang="en-US" sz="1800" dirty="0"/>
              <a:t>Microsoft Excel, Open Office</a:t>
            </a:r>
            <a:r>
              <a:rPr lang="ru-RU" sz="1800" dirty="0"/>
              <a:t> или </a:t>
            </a:r>
            <a:r>
              <a:rPr lang="en-US" sz="1800" dirty="0" err="1"/>
              <a:t>Qlik</a:t>
            </a:r>
            <a:r>
              <a:rPr lang="en-US" sz="1800" dirty="0"/>
              <a:t> </a:t>
            </a:r>
            <a:r>
              <a:rPr lang="en-US" sz="1800" dirty="0" err="1" smtClean="0"/>
              <a:t>Sence</a:t>
            </a:r>
            <a:r>
              <a:rPr lang="en-US" sz="1800" dirty="0" smtClean="0"/>
              <a:t>/View</a:t>
            </a:r>
            <a:r>
              <a:rPr lang="ru-RU" sz="1800" dirty="0" smtClean="0"/>
              <a:t>. В результате </a:t>
            </a:r>
            <a:r>
              <a:rPr lang="ru-RU" sz="1800" dirty="0"/>
              <a:t>пользователи продолжают работать с </a:t>
            </a:r>
            <a:r>
              <a:rPr lang="ru-RU" sz="1800" dirty="0" smtClean="0"/>
              <a:t>привычными средствами, с </a:t>
            </a:r>
            <a:r>
              <a:rPr lang="ru-RU" sz="1800" dirty="0"/>
              <a:t>той лишь разницей, что формы предоставляются им </a:t>
            </a:r>
            <a:r>
              <a:rPr lang="ru-RU" sz="1800" dirty="0" smtClean="0"/>
              <a:t>Системой</a:t>
            </a:r>
            <a:r>
              <a:rPr lang="en-US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056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4529" y="1864141"/>
            <a:ext cx="2740304" cy="49874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6118" y="323473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Мобильность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0" y="937245"/>
            <a:ext cx="4506012" cy="2149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663" indent="-263525">
              <a:buFont typeface="Wingdings" panose="05000000000000000000" pitchFamily="2" charset="2"/>
              <a:buChar char="§"/>
            </a:pPr>
            <a:r>
              <a:rPr lang="ru-RU" sz="1600" dirty="0" smtClean="0"/>
              <a:t>Предоставление данных на устройствах под </a:t>
            </a:r>
            <a:r>
              <a:rPr lang="ru-RU" sz="1600" dirty="0" smtClean="0"/>
              <a:t>управлением</a:t>
            </a:r>
            <a:r>
              <a:rPr lang="en-US" sz="1600" dirty="0" smtClean="0"/>
              <a:t> Google Android </a:t>
            </a:r>
            <a:r>
              <a:rPr lang="ru-RU" sz="1600" dirty="0" smtClean="0"/>
              <a:t>и </a:t>
            </a:r>
            <a:r>
              <a:rPr lang="en-US" sz="1600" dirty="0" smtClean="0"/>
              <a:t>Apple iOS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marL="982663" indent="-263525">
              <a:buFont typeface="Wingdings" panose="05000000000000000000" pitchFamily="2" charset="2"/>
              <a:buChar char="§"/>
            </a:pPr>
            <a:r>
              <a:rPr lang="ru-RU" sz="1600" dirty="0" smtClean="0"/>
              <a:t>Хранение данных на устройстве для доступа в условиях отсутствия связи.</a:t>
            </a:r>
          </a:p>
          <a:p>
            <a:pPr marL="982663" indent="-263525">
              <a:buFont typeface="Wingdings" panose="05000000000000000000" pitchFamily="2" charset="2"/>
              <a:buChar char="§"/>
            </a:pPr>
            <a:r>
              <a:rPr lang="ru-RU" sz="1600" dirty="0" smtClean="0"/>
              <a:t>Наборы </a:t>
            </a:r>
            <a:r>
              <a:rPr lang="ru-RU" sz="1600" dirty="0" err="1" smtClean="0"/>
              <a:t>виджетов</a:t>
            </a:r>
            <a:r>
              <a:rPr lang="ru-RU" sz="1600" dirty="0" smtClean="0"/>
              <a:t> ключевых показателей.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55" y="1397000"/>
            <a:ext cx="2121545" cy="3695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21" y="740573"/>
            <a:ext cx="2740304" cy="49874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79" y="3308528"/>
            <a:ext cx="3655936" cy="21018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98" y="1311398"/>
            <a:ext cx="2121545" cy="3695700"/>
          </a:xfrm>
          <a:prstGeom prst="rect">
            <a:avLst/>
          </a:prstGeom>
        </p:spPr>
      </p:pic>
      <p:sp>
        <p:nvSpPr>
          <p:cNvPr id="19" name="Круговая стрелка 18"/>
          <p:cNvSpPr/>
          <p:nvPr/>
        </p:nvSpPr>
        <p:spPr>
          <a:xfrm rot="20826695" flipH="1">
            <a:off x="4019323" y="871845"/>
            <a:ext cx="4869816" cy="4270743"/>
          </a:xfrm>
          <a:prstGeom prst="circularArrow">
            <a:avLst>
              <a:gd name="adj1" fmla="val 7172"/>
              <a:gd name="adj2" fmla="val 792941"/>
              <a:gd name="adj3" fmla="val 20487107"/>
              <a:gd name="adj4" fmla="val 14961499"/>
              <a:gd name="adj5" fmla="val 7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2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6118" y="323473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Паспорт показателя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08878" y="937244"/>
            <a:ext cx="7172169" cy="4505019"/>
            <a:chOff x="766118" y="937244"/>
            <a:chExt cx="7886700" cy="495383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18" y="937244"/>
              <a:ext cx="7886700" cy="495383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802" y="1539267"/>
              <a:ext cx="2012448" cy="354073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643" y="1530959"/>
              <a:ext cx="2008108" cy="35490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544" y="1530416"/>
              <a:ext cx="2004612" cy="3503597"/>
            </a:xfrm>
            <a:prstGeom prst="rect">
              <a:avLst/>
            </a:prstGeom>
          </p:spPr>
        </p:pic>
      </p:grpSp>
      <p:sp>
        <p:nvSpPr>
          <p:cNvPr id="8" name="Объект 2"/>
          <p:cNvSpPr txBox="1">
            <a:spLocks/>
          </p:cNvSpPr>
          <p:nvPr/>
        </p:nvSpPr>
        <p:spPr>
          <a:xfrm>
            <a:off x="633045" y="5380893"/>
            <a:ext cx="8019773" cy="51018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Паспорта показателей предоставляют информацию о значениях показателей во всех доступных разрезах, в динамике и с указанием источника каждого конкретного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291358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8048" y="-481403"/>
            <a:ext cx="2740304" cy="49874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6118" y="323473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Динамика значений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88" y="802729"/>
            <a:ext cx="2740304" cy="4987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8047" y="2061240"/>
            <a:ext cx="2740304" cy="4987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50" y="3493539"/>
            <a:ext cx="3684465" cy="2109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24" y="1389041"/>
            <a:ext cx="2125917" cy="3653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6" y="975091"/>
            <a:ext cx="3790743" cy="20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0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6119" y="251619"/>
            <a:ext cx="7886700" cy="173380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Комплексная оценка социально-экономического развития</a:t>
            </a:r>
            <a:r>
              <a:rPr lang="en-US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муниципальных образований</a:t>
            </a:r>
            <a:b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3074" name="Picture 2" descr="http://getcover.ru/i/0iboz1434363915.68/5jhkn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45" y="1661779"/>
            <a:ext cx="3069355" cy="393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etcover.ru/i/7g9x51434369016.56/j8b2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59" y="3627855"/>
            <a:ext cx="2663962" cy="234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66120" y="1672808"/>
            <a:ext cx="4036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 smtClean="0"/>
              <a:t>Ранжирование муниципальных </a:t>
            </a:r>
            <a:r>
              <a:rPr lang="ru-RU" altLang="ru-RU" sz="1400" dirty="0"/>
              <a:t>образований по </a:t>
            </a:r>
            <a:r>
              <a:rPr lang="en-US" altLang="ru-RU" sz="1400" dirty="0"/>
              <a:t>X</a:t>
            </a:r>
            <a:r>
              <a:rPr lang="ru-RU" altLang="ru-RU" sz="1400" dirty="0"/>
              <a:t> исходным и </a:t>
            </a:r>
            <a:r>
              <a:rPr lang="en-US" altLang="ru-RU" sz="1400" dirty="0"/>
              <a:t>Y</a:t>
            </a:r>
            <a:r>
              <a:rPr lang="ru-RU" altLang="ru-RU" sz="1400" dirty="0"/>
              <a:t> результирующим </a:t>
            </a:r>
            <a:r>
              <a:rPr lang="ru-RU" altLang="ru-RU" sz="1400" dirty="0" smtClean="0"/>
              <a:t>показателям.</a:t>
            </a:r>
            <a:endParaRPr lang="en-US" altLang="ru-RU" sz="1400" dirty="0"/>
          </a:p>
          <a:p>
            <a:r>
              <a:rPr lang="ru-RU" altLang="ru-RU" sz="1400" dirty="0" smtClean="0"/>
              <a:t>Использование динамического </a:t>
            </a:r>
            <a:r>
              <a:rPr lang="ru-RU" altLang="ru-RU" sz="1400" dirty="0"/>
              <a:t>набора показателей ранжирования, в </a:t>
            </a:r>
            <a:r>
              <a:rPr lang="ru-RU" altLang="ru-RU" sz="1400" dirty="0" err="1"/>
              <a:t>т.ч</a:t>
            </a:r>
            <a:r>
              <a:rPr lang="ru-RU" altLang="ru-RU" sz="1400" dirty="0"/>
              <a:t>. средства редактирования формул для формализации зависимостей результирующих показателей от исходных, управления правилами ранжирования для каждого из </a:t>
            </a:r>
            <a:r>
              <a:rPr lang="ru-RU" altLang="ru-RU" sz="1400" dirty="0" smtClean="0"/>
              <a:t>показателей.</a:t>
            </a:r>
            <a:endParaRPr lang="en-US" altLang="ru-RU" sz="1400" dirty="0"/>
          </a:p>
          <a:p>
            <a:r>
              <a:rPr lang="ru-RU" altLang="ru-RU" sz="1400" dirty="0" smtClean="0"/>
              <a:t>Хранение истории </a:t>
            </a:r>
            <a:r>
              <a:rPr lang="ru-RU" altLang="ru-RU" sz="1400" dirty="0"/>
              <a:t>комплексной оценки за несколько </a:t>
            </a:r>
            <a:r>
              <a:rPr lang="ru-RU" altLang="ru-RU" sz="1400" dirty="0" smtClean="0"/>
              <a:t>лет.</a:t>
            </a:r>
            <a:endParaRPr lang="en-US" altLang="ru-RU" sz="1400" dirty="0"/>
          </a:p>
          <a:p>
            <a:r>
              <a:rPr lang="ru-RU" altLang="ru-RU" sz="1400" dirty="0" smtClean="0"/>
              <a:t>Прогнозирование значений </a:t>
            </a:r>
            <a:r>
              <a:rPr lang="ru-RU" altLang="ru-RU" sz="1400" dirty="0"/>
              <a:t>показателей комплексной </a:t>
            </a:r>
            <a:r>
              <a:rPr lang="ru-RU" altLang="ru-RU" sz="1400" dirty="0" smtClean="0"/>
              <a:t>оценки.</a:t>
            </a:r>
            <a:endParaRPr lang="en-US" altLang="ru-RU" sz="1400" dirty="0"/>
          </a:p>
          <a:p>
            <a:r>
              <a:rPr lang="ru-RU" altLang="ru-RU" sz="1400" dirty="0" smtClean="0"/>
              <a:t>Визуализация данных </a:t>
            </a:r>
            <a:r>
              <a:rPr lang="ru-RU" altLang="ru-RU" sz="1400" dirty="0"/>
              <a:t>в форме таблиц, графиков и </a:t>
            </a:r>
            <a:r>
              <a:rPr lang="ru-RU" altLang="ru-RU" sz="1400" dirty="0" smtClean="0"/>
              <a:t>карт.</a:t>
            </a:r>
            <a:endParaRPr lang="en-US" altLang="ru-RU" sz="1400" dirty="0"/>
          </a:p>
          <a:p>
            <a:r>
              <a:rPr lang="ru-RU" altLang="ru-RU" sz="1400" dirty="0" smtClean="0"/>
              <a:t>Экспорт данных </a:t>
            </a:r>
            <a:r>
              <a:rPr lang="ru-RU" altLang="ru-RU" sz="1400" dirty="0"/>
              <a:t>в </a:t>
            </a:r>
            <a:r>
              <a:rPr lang="en-US" altLang="ru-RU" sz="1400" dirty="0" smtClean="0"/>
              <a:t>XLS, XLSX, ODP, PDF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и </a:t>
            </a:r>
            <a:r>
              <a:rPr lang="en-US" altLang="ru-RU" sz="1400" dirty="0" smtClean="0"/>
              <a:t>HTML</a:t>
            </a:r>
            <a:r>
              <a:rPr lang="ru-RU" altLang="ru-RU" sz="1400" dirty="0" smtClean="0"/>
              <a:t>.</a:t>
            </a:r>
            <a:endParaRPr lang="en-US" alt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4286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2595" y="135528"/>
            <a:ext cx="7886700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alt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Интерактивный анализ – состояние экономики региона и территорий по отраслям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" y="1534626"/>
            <a:ext cx="8982159" cy="356858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385846" y="5178873"/>
            <a:ext cx="6355537" cy="784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Данные о состоянии экономики региона, муниципалитета, отрасли в динамике за один клик.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03939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1542</TotalTime>
  <Words>1308</Words>
  <Application>Microsoft Office PowerPoint</Application>
  <PresentationFormat>Экран (4:3)</PresentationFormat>
  <Paragraphs>132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Microsoft Sans Serif</vt:lpstr>
      <vt:lpstr>Trebuchet MS</vt:lpstr>
      <vt:lpstr>Wingdings</vt:lpstr>
      <vt:lpstr>Тема Office</vt:lpstr>
      <vt:lpstr>Информационно-аналитическая система «МСЭР 2.0»</vt:lpstr>
      <vt:lpstr>Назначение</vt:lpstr>
      <vt:lpstr>Возможности</vt:lpstr>
      <vt:lpstr>Философия</vt:lpstr>
      <vt:lpstr>Мобильность</vt:lpstr>
      <vt:lpstr>Паспорт показателя</vt:lpstr>
      <vt:lpstr>Динамика значений</vt:lpstr>
      <vt:lpstr>Комплексная оценка социально-экономического развития муниципальных образований </vt:lpstr>
      <vt:lpstr>Интерактивный анализ – состояние экономики региона и территорий по отраслям</vt:lpstr>
      <vt:lpstr>DashBoard: подготовка региона к осенне-зимнему периоду</vt:lpstr>
      <vt:lpstr>Интерактивный анализ – субсидирование ТЭК </vt:lpstr>
      <vt:lpstr>Интерактивный анализ ТЭК: газификация, износ инфраструктуры, потери, готовность к ОЗП</vt:lpstr>
      <vt:lpstr>Интерактивный анализ – потери в тепловых сетях </vt:lpstr>
      <vt:lpstr>Интерактивный анализ – задолженность предприятий </vt:lpstr>
      <vt:lpstr>Интерактивный анализ – поступление налогов по отраслям и территориям </vt:lpstr>
      <vt:lpstr>Интерактивный анализ – переселение из ветхого и аварийного жилья </vt:lpstr>
      <vt:lpstr>Интерактивный анализ – капитальный ремонт МКД </vt:lpstr>
      <vt:lpstr>DashBoard: индикативные показатели промышленности региона и территорий </vt:lpstr>
      <vt:lpstr>Прогнозирование значений показателей социально-экономического развития </vt:lpstr>
      <vt:lpstr>Технологии разработки</vt:lpstr>
      <vt:lpstr>Потоки данных и процесс концентрации  </vt:lpstr>
      <vt:lpstr>Опыт реализации</vt:lpstr>
      <vt:lpstr>Выгоды для органов власти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МСЕР</dc:title>
  <dc:creator>Станислав Яцковский</dc:creator>
  <cp:lastModifiedBy>Карулин</cp:lastModifiedBy>
  <cp:revision>67</cp:revision>
  <cp:lastPrinted>2015-06-15T13:05:05Z</cp:lastPrinted>
  <dcterms:created xsi:type="dcterms:W3CDTF">2015-06-15T08:59:13Z</dcterms:created>
  <dcterms:modified xsi:type="dcterms:W3CDTF">2016-10-20T06:47:12Z</dcterms:modified>
</cp:coreProperties>
</file>