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63" r:id="rId4"/>
    <p:sldId id="364" r:id="rId5"/>
    <p:sldId id="277" r:id="rId6"/>
    <p:sldId id="327" r:id="rId7"/>
    <p:sldId id="265" r:id="rId8"/>
    <p:sldId id="266" r:id="rId9"/>
    <p:sldId id="308" r:id="rId10"/>
    <p:sldId id="309" r:id="rId11"/>
    <p:sldId id="328" r:id="rId12"/>
    <p:sldId id="329" r:id="rId13"/>
    <p:sldId id="330" r:id="rId14"/>
    <p:sldId id="331" r:id="rId15"/>
    <p:sldId id="332" r:id="rId16"/>
    <p:sldId id="333" r:id="rId17"/>
    <p:sldId id="267" r:id="rId18"/>
    <p:sldId id="334" r:id="rId19"/>
    <p:sldId id="311" r:id="rId20"/>
    <p:sldId id="312" r:id="rId21"/>
    <p:sldId id="313" r:id="rId22"/>
    <p:sldId id="314" r:id="rId23"/>
    <p:sldId id="315" r:id="rId24"/>
    <p:sldId id="318" r:id="rId25"/>
    <p:sldId id="319" r:id="rId26"/>
    <p:sldId id="316" r:id="rId27"/>
    <p:sldId id="317" r:id="rId28"/>
    <p:sldId id="269" r:id="rId29"/>
    <p:sldId id="272" r:id="rId30"/>
    <p:sldId id="296" r:id="rId31"/>
    <p:sldId id="320" r:id="rId32"/>
    <p:sldId id="322" r:id="rId33"/>
    <p:sldId id="321" r:id="rId34"/>
    <p:sldId id="335" r:id="rId35"/>
    <p:sldId id="338" r:id="rId36"/>
    <p:sldId id="339" r:id="rId37"/>
    <p:sldId id="340" r:id="rId38"/>
    <p:sldId id="341" r:id="rId39"/>
    <p:sldId id="342" r:id="rId40"/>
    <p:sldId id="343" r:id="rId41"/>
    <p:sldId id="345" r:id="rId42"/>
    <p:sldId id="336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37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263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9DE"/>
    <a:srgbClr val="C2131F"/>
    <a:srgbClr val="2D6EC3"/>
    <a:srgbClr val="3C6EBE"/>
    <a:srgbClr val="2D71C3"/>
    <a:srgbClr val="1A4982"/>
    <a:srgbClr val="1F5699"/>
    <a:srgbClr val="F3F3F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97" autoAdjust="0"/>
  </p:normalViewPr>
  <p:slideViewPr>
    <p:cSldViewPr>
      <p:cViewPr varScale="1">
        <p:scale>
          <a:sx n="87" d="100"/>
          <a:sy n="87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450E-B5F2-4992-9D1F-0C0F55148E0A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C01D3-7ED0-4516-92B8-9447865EE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2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5786" y="1285860"/>
            <a:ext cx="7572428" cy="2428892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</a:lstStyle>
          <a:p>
            <a:r>
              <a:rPr lang="ru-RU" dirty="0" smtClean="0"/>
              <a:t>Персонифицированный учет спортсменов и присвоения спортивных разрядов и званий Персонифицированный учет спортсменов и присвоения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572428" cy="128588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429388" y="6129356"/>
            <a:ext cx="2000264" cy="642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Краснодар, 2011-2013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ижний колонтитул 4"/>
          <p:cNvSpPr txBox="1">
            <a:spLocks/>
          </p:cNvSpPr>
          <p:nvPr userDrawn="1"/>
        </p:nvSpPr>
        <p:spPr>
          <a:xfrm>
            <a:off x="785786" y="6129356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информатизации и связи Краснодарского края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Кубнет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Голлард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ubtit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1785950" cy="1928826"/>
          </a:xfrm>
        </p:spPr>
        <p:txBody>
          <a:bodyPr anchor="ctr" anchorCtr="0">
            <a:normAutofit/>
          </a:bodyPr>
          <a:lstStyle>
            <a:lvl1pPr algn="r">
              <a:defRPr sz="9600" b="0" cap="all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2000240"/>
            <a:ext cx="6072230" cy="1928826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785786" y="285728"/>
            <a:ext cx="7786742" cy="642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Типовые решения ситуационных центров губернаторов и глав муниципальных образований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 txBox="1">
            <a:spLocks/>
          </p:cNvSpPr>
          <p:nvPr userDrawn="1"/>
        </p:nvSpPr>
        <p:spPr>
          <a:xfrm>
            <a:off x="6429388" y="6129356"/>
            <a:ext cx="2000264" cy="642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Краснодар, 2011-2013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 userDrawn="1"/>
        </p:nvSpPr>
        <p:spPr>
          <a:xfrm>
            <a:off x="785786" y="6129356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информатизации и связи Краснодарского края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Кубнет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Голлард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 anchor="t" anchorCtr="0">
            <a:normAutofit/>
          </a:bodyPr>
          <a:lstStyle>
            <a:lvl1pPr algn="l">
              <a:defRPr sz="2500" b="1">
                <a:latin typeface="Myriad Pro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 descr="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64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Autofit/>
          </a:bodyPr>
          <a:lstStyle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defRPr sz="1600" baseline="0">
                <a:latin typeface="Myriad Pro" pitchFamily="34" charset="0"/>
                <a:cs typeface="Arial" pitchFamily="34" charset="0"/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11" name="Текст 2"/>
          <p:cNvSpPr>
            <a:spLocks noGrp="1"/>
          </p:cNvSpPr>
          <p:nvPr>
            <p:ph type="body" idx="11"/>
          </p:nvPr>
        </p:nvSpPr>
        <p:spPr>
          <a:xfrm>
            <a:off x="266670" y="0"/>
            <a:ext cx="714380" cy="4286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effectLst/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000100" y="0"/>
            <a:ext cx="7643866" cy="42860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>
                    <a:lumMod val="95000"/>
                  </a:schemeClr>
                </a:solidFill>
                <a:effectLst/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14" name="Нижний колонтитул 4"/>
          <p:cNvSpPr txBox="1">
            <a:spLocks/>
          </p:cNvSpPr>
          <p:nvPr userDrawn="1"/>
        </p:nvSpPr>
        <p:spPr>
          <a:xfrm>
            <a:off x="467544" y="6345065"/>
            <a:ext cx="8215370" cy="468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Управление информатизации и связи Краснодарского края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ООО «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Кубнет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Голлард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1140"/>
            <a:ext cx="8229600" cy="417530"/>
          </a:xfrm>
        </p:spPr>
        <p:txBody>
          <a:bodyPr anchor="t" anchorCtr="0">
            <a:normAutofit/>
          </a:bodyPr>
          <a:lstStyle>
            <a:lvl1pPr algn="ctr">
              <a:defRPr sz="1600" b="0">
                <a:latin typeface="Myriad Pro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 descr="to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6484"/>
          </a:xfrm>
          <a:prstGeom prst="rect">
            <a:avLst/>
          </a:prstGeom>
        </p:spPr>
      </p:pic>
      <p:sp>
        <p:nvSpPr>
          <p:cNvPr id="11" name="Текст 2"/>
          <p:cNvSpPr>
            <a:spLocks noGrp="1"/>
          </p:cNvSpPr>
          <p:nvPr>
            <p:ph type="body" idx="11"/>
          </p:nvPr>
        </p:nvSpPr>
        <p:spPr>
          <a:xfrm>
            <a:off x="266670" y="0"/>
            <a:ext cx="714380" cy="428604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effectLst/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000100" y="0"/>
            <a:ext cx="7643866" cy="428604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bg1">
                    <a:lumMod val="95000"/>
                  </a:schemeClr>
                </a:solidFill>
                <a:effectLst/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ank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071670" y="319153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yriad Pro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5" r:id="rId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800" dirty="0" smtClean="0"/>
              <a:t>Типовые решения ситуационных центров губернаторов и глав муниципальных образований в рамках концепции КСОБЖ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Сведения об архитектуре, возможностях и сроках запуска систем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подсистем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Компонентная архитектура и взаимодействие подсистем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29108" cy="483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38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Географическое распределение систем в Краснодарском крае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6048672" cy="536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451967"/>
            <a:ext cx="244827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Система предполагает создание вычислительных узлов, обеспечивающих работу отдельных муниципальных образований. Каждый узел сможет обслуживать от 1 до 10 муниципальных образований общей численностью населения до 800 000 человек.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На первом этапе будет создан вычислительный узел в городе Краснодар, которые обеспечит работу СЦ губернатора и СЦ глав следующих МО: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/>
              <a:t>г</a:t>
            </a:r>
            <a:r>
              <a:rPr lang="ru-RU" sz="1400" dirty="0" smtClean="0"/>
              <a:t>ород Краснодар,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/>
              <a:t>г</a:t>
            </a:r>
            <a:r>
              <a:rPr lang="ru-RU" sz="1400" dirty="0" smtClean="0"/>
              <a:t>ород Армавир,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/>
              <a:t>С</a:t>
            </a:r>
            <a:r>
              <a:rPr lang="ru-RU" sz="1400" dirty="0" smtClean="0"/>
              <a:t>еверский Район,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/>
              <a:t>г</a:t>
            </a:r>
            <a:r>
              <a:rPr lang="ru-RU" sz="1400" dirty="0" smtClean="0"/>
              <a:t>ород Сочи (частично).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67351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аппаратного обеспечения типового узла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53632" cy="479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2069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подсистем по аппаратному обеспечению типового узла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</a:t>
            </a:r>
            <a:r>
              <a:rPr lang="ru-RU" dirty="0" smtClean="0"/>
              <a:t>подсистем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1628800"/>
            <a:ext cx="58961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2492896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9E9DE"/>
                </a:solidFill>
              </a:rPr>
              <a:t>Бирюзовым</a:t>
            </a:r>
            <a:r>
              <a:rPr lang="ru-RU" sz="1600" dirty="0" smtClean="0"/>
              <a:t> выделены подсистемы, введенные в тестовую эксплуатацию.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79840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Инфраструктурное программное обеспечения в разрезе аппаратуры и подсистем СЦ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28936"/>
            <a:ext cx="7791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804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Инфраструктурное программное обеспечения в разрезе аппаратуры и подсистем СЦ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4116"/>
            <a:ext cx="8078291" cy="482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277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Инфраструктурное программное обеспечения в разрезе аппаратуры и подсистем СЦ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556793"/>
            <a:ext cx="5660479" cy="48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277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ключевых ролей пользователей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4" y="1545679"/>
            <a:ext cx="83629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76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по анализу данных и прогнозированию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591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по мониторингу СМИ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91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подразделения администрации МО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4930"/>
            <a:ext cx="6591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подразделения администрации КК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484784"/>
            <a:ext cx="65913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Специалист по обработке пространственных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5072"/>
            <a:ext cx="8229600" cy="433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 СППУР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591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Оператор ситуационного центра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91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администрации МО, зам. Главы администрации МО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91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администрации КК, зам. Главы администрации КК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Рабочие места и роли пользователей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913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 о режимах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Ситуационные центры имеют 4 режима работы:</a:t>
            </a:r>
          </a:p>
          <a:p>
            <a:pPr marL="723900">
              <a:tabLst>
                <a:tab pos="622300" algn="l"/>
              </a:tabLst>
            </a:pPr>
            <a:r>
              <a:rPr lang="ru-RU" sz="2800" dirty="0" smtClean="0"/>
              <a:t>режим проблемного мониторинга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723900">
              <a:tabLst>
                <a:tab pos="622300" algn="l"/>
              </a:tabLst>
            </a:pPr>
            <a:r>
              <a:rPr lang="ru-RU" sz="2800" dirty="0" smtClean="0"/>
              <a:t>режим планового обсуждения проблемы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723900">
              <a:tabLst>
                <a:tab pos="622300" algn="l"/>
              </a:tabLst>
            </a:pPr>
            <a:r>
              <a:rPr lang="ru-RU" sz="2800" dirty="0" smtClean="0"/>
              <a:t>режим чрезвычайной ситуации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723900">
              <a:tabLst>
                <a:tab pos="622300" algn="l"/>
              </a:tabLst>
            </a:pPr>
            <a:r>
              <a:rPr lang="ru-RU" sz="2800" dirty="0" smtClean="0"/>
              <a:t>режим </a:t>
            </a:r>
            <a:r>
              <a:rPr lang="en-US" sz="2800" dirty="0" err="1" smtClean="0"/>
              <a:t>повседневной</a:t>
            </a:r>
            <a:r>
              <a:rPr lang="ru-RU" sz="2800" dirty="0" smtClean="0"/>
              <a:t> </a:t>
            </a:r>
            <a:r>
              <a:rPr lang="en-US" sz="2800" dirty="0" err="1" smtClean="0"/>
              <a:t>деятельности</a:t>
            </a:r>
            <a:r>
              <a:rPr lang="ru-RU" sz="2800" dirty="0" smtClean="0"/>
              <a:t>.</a:t>
            </a:r>
            <a:endParaRPr lang="ru-RU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КСОБЖ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640960" cy="4176464"/>
          </a:xfrm>
        </p:spPr>
        <p:txBody>
          <a:bodyPr/>
          <a:lstStyle/>
          <a:p>
            <a:pPr marL="0" lvl="0" indent="0">
              <a:buNone/>
            </a:pPr>
            <a:r>
              <a:rPr lang="ru-RU" sz="1200" dirty="0" smtClean="0"/>
              <a:t>Процесс </a:t>
            </a:r>
            <a:r>
              <a:rPr lang="ru-RU" sz="1200" smtClean="0"/>
              <a:t>построение </a:t>
            </a:r>
            <a:r>
              <a:rPr lang="ru-RU" sz="1200" smtClean="0"/>
              <a:t>КСОБЖ </a:t>
            </a:r>
            <a:r>
              <a:rPr lang="ru-RU" sz="1200" dirty="0" smtClean="0"/>
              <a:t>в регионах России инициирован принятием Концепции комплексной системы обеспечения безопасности жизнедеятельности населения, утвержденной: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16 февраля 2010 г. министром </a:t>
            </a:r>
            <a:r>
              <a:rPr lang="ru-RU" sz="1200" dirty="0"/>
              <a:t>Российской </a:t>
            </a:r>
            <a:r>
              <a:rPr lang="ru-RU" sz="1200" dirty="0" smtClean="0"/>
              <a:t>Федерации по </a:t>
            </a:r>
            <a:r>
              <a:rPr lang="ru-RU" sz="1200" dirty="0"/>
              <a:t>делам гражданской обороны, чрезвычайным ситуациям </a:t>
            </a:r>
            <a:r>
              <a:rPr lang="ru-RU" sz="1200" dirty="0" smtClean="0"/>
              <a:t>и ликвидации </a:t>
            </a:r>
            <a:r>
              <a:rPr lang="ru-RU" sz="1200" dirty="0"/>
              <a:t>последствий </a:t>
            </a:r>
            <a:r>
              <a:rPr lang="ru-RU" sz="1200" dirty="0" smtClean="0"/>
              <a:t>стихийных бедствий</a:t>
            </a:r>
            <a:r>
              <a:rPr lang="en-US" sz="12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19 </a:t>
            </a:r>
            <a:r>
              <a:rPr lang="ru-RU" sz="1200" dirty="0"/>
              <a:t>февраля 2010 г. министром внутренних дел Российской Федерации</a:t>
            </a:r>
            <a:r>
              <a:rPr lang="en-US" sz="1200" dirty="0"/>
              <a:t>;</a:t>
            </a:r>
            <a:endParaRPr lang="ru-RU" sz="1200" dirty="0"/>
          </a:p>
          <a:p>
            <a:pPr>
              <a:buFont typeface="Arial" pitchFamily="34" charset="0"/>
              <a:buChar char="•"/>
            </a:pPr>
            <a:r>
              <a:rPr lang="ru-RU" sz="1200" dirty="0"/>
              <a:t>16 марта 2010 </a:t>
            </a:r>
            <a:r>
              <a:rPr lang="ru-RU" sz="1200" dirty="0" smtClean="0"/>
              <a:t>г. директором Федеральной службы </a:t>
            </a:r>
            <a:r>
              <a:rPr lang="ru-RU" sz="1200" dirty="0"/>
              <a:t>безопасности </a:t>
            </a:r>
            <a:r>
              <a:rPr lang="ru-RU" sz="1200" dirty="0" smtClean="0"/>
              <a:t>Российской Федерации.</a:t>
            </a:r>
          </a:p>
          <a:p>
            <a:pPr marL="0" indent="0">
              <a:buNone/>
            </a:pPr>
            <a:r>
              <a:rPr lang="ru-RU" sz="1200" dirty="0" smtClean="0"/>
              <a:t>Основными регулирующим документами, лежащими в основе концепции и всей последующей работы являются: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Федеральный закон </a:t>
            </a:r>
            <a:r>
              <a:rPr lang="ru-RU" sz="1200" dirty="0"/>
              <a:t>от 21 декабря 1994 года № 68-ФЗ «О защите населения и территорий от чрезвычайных ситуаций природного и техногенного характера»,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Федеральный закон от 07.02.2011 N 3-ФЗ "О полиции" </a:t>
            </a:r>
            <a:r>
              <a:rPr lang="ru-RU" sz="1200" dirty="0" smtClean="0"/>
              <a:t>(в прошлом </a:t>
            </a:r>
            <a:r>
              <a:rPr lang="ru-RU" sz="1200" dirty="0"/>
              <a:t>Закон Российской Федерации от 18 апреля 1991 года № 1027-1 «О милиции»</a:t>
            </a:r>
            <a:r>
              <a:rPr lang="ru-RU" sz="1200" dirty="0" smtClean="0"/>
              <a:t>),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Федеральный закон </a:t>
            </a:r>
            <a:r>
              <a:rPr lang="ru-RU" sz="1200" dirty="0"/>
              <a:t>Российской Федерации от 6 марта 2006 года № 35-ФЗ «О противодействии терроризму»,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Указ </a:t>
            </a:r>
            <a:r>
              <a:rPr lang="ru-RU" sz="1200" dirty="0"/>
              <a:t>Президента Российской Федерации от 15 февраля 2006 г. № 116 «О мерах по противодействию терроризму»,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П</a:t>
            </a:r>
            <a:r>
              <a:rPr lang="ru-RU" sz="1200" dirty="0" smtClean="0"/>
              <a:t>ункт </a:t>
            </a:r>
            <a:r>
              <a:rPr lang="ru-RU" sz="1200" dirty="0"/>
              <a:t>2 Указа Президента Российской Федерации от 13 сентября 2004 г. № 1167 «О неотложных мерах по повышению эффективности борьбы с терроризмом</a:t>
            </a:r>
            <a:r>
              <a:rPr lang="ru-RU" sz="1200" dirty="0" smtClean="0"/>
              <a:t>».</a:t>
            </a:r>
            <a:endParaRPr lang="ru-RU" sz="1200" dirty="0"/>
          </a:p>
          <a:p>
            <a:pPr>
              <a:buFont typeface="Arial" pitchFamily="34" charset="0"/>
              <a:buChar char="•"/>
            </a:pP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12776"/>
            <a:ext cx="84969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КСОБЖ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комплексная система обеспечения </a:t>
            </a:r>
            <a:r>
              <a:rPr lang="ru-RU" dirty="0"/>
              <a:t>безопасности </a:t>
            </a:r>
            <a:r>
              <a:rPr lang="ru-RU" dirty="0" smtClean="0"/>
              <a:t>жизнедеятельности.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02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планового обсуждения проблемы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4729" y="1600200"/>
            <a:ext cx="8229600" cy="4686320"/>
          </a:xfrm>
        </p:spPr>
        <p:txBody>
          <a:bodyPr/>
          <a:lstStyle/>
          <a:p>
            <a:endParaRPr lang="ru-RU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6" y="1321271"/>
            <a:ext cx="4514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529" y="2100411"/>
            <a:ext cx="44862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проблемного мониторинга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4729" y="1600200"/>
            <a:ext cx="8229600" cy="4686320"/>
          </a:xfrm>
        </p:spPr>
        <p:txBody>
          <a:bodyPr/>
          <a:lstStyle/>
          <a:p>
            <a:endParaRPr lang="ru-RU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505325" cy="506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проблемного мониторинга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4729" y="1600200"/>
            <a:ext cx="8229600" cy="4686320"/>
          </a:xfrm>
        </p:spPr>
        <p:txBody>
          <a:bodyPr/>
          <a:lstStyle/>
          <a:p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44538"/>
            <a:ext cx="7743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чрезвычайной ситуации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Режимы работы ситуационных центров на примере ситуационного центра губернатора Краснодарского края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4729" y="1600200"/>
            <a:ext cx="8229600" cy="4686320"/>
          </a:xfrm>
        </p:spPr>
        <p:txBody>
          <a:bodyPr/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032448" cy="341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63707" cy="50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Запущенные подсистемы</a:t>
            </a:r>
            <a:r>
              <a:rPr lang="ru-RU" dirty="0"/>
              <a:t>: Подсистема мониторинга СМИ</a:t>
            </a:r>
          </a:p>
        </p:txBody>
      </p:sp>
    </p:spTree>
    <p:extLst>
      <p:ext uri="{BB962C8B-B14F-4D97-AF65-F5344CB8AC3E}">
        <p14:creationId xmlns:p14="http://schemas.microsoft.com/office/powerpoint/2010/main" val="175214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подсистемы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Подсистема мониторинга СМИ предназначена для решения следующих задач:</a:t>
            </a:r>
          </a:p>
          <a:p>
            <a:pPr lvl="0">
              <a:tabLst>
                <a:tab pos="88900" algn="l"/>
              </a:tabLst>
            </a:pPr>
            <a:r>
              <a:rPr lang="ru-RU" sz="1800" dirty="0" smtClean="0"/>
              <a:t>оценка характера информационного фона относительно персоналии, органа власти, ведомства, организации или события, мониторинг изменения характера фона,</a:t>
            </a:r>
          </a:p>
          <a:p>
            <a:pPr lvl="0">
              <a:tabLst>
                <a:tab pos="88900" algn="l"/>
              </a:tabLst>
            </a:pPr>
            <a:r>
              <a:rPr lang="ru-RU" sz="1800" dirty="0" smtClean="0"/>
              <a:t>формирование рейтинга лояльности СМИ,</a:t>
            </a:r>
          </a:p>
          <a:p>
            <a:pPr lvl="0">
              <a:tabLst>
                <a:tab pos="88900" algn="l"/>
              </a:tabLst>
            </a:pPr>
            <a:r>
              <a:rPr lang="ru-RU" sz="1800" dirty="0" smtClean="0"/>
              <a:t>выявление зарождающихся и развитых информационных волн,</a:t>
            </a:r>
          </a:p>
          <a:p>
            <a:pPr lvl="0">
              <a:tabLst>
                <a:tab pos="88900" algn="l"/>
              </a:tabLst>
            </a:pPr>
            <a:r>
              <a:rPr lang="ru-RU" sz="1800" dirty="0" smtClean="0"/>
              <a:t>формирование рейтингов МО по </a:t>
            </a:r>
            <a:r>
              <a:rPr lang="ru-RU" sz="1800" dirty="0" err="1" smtClean="0"/>
              <a:t>упоминаемости</a:t>
            </a:r>
            <a:r>
              <a:rPr lang="ru-RU" sz="1800" dirty="0" smtClean="0"/>
              <a:t> в оперативных сводках ведомств,</a:t>
            </a:r>
          </a:p>
          <a:p>
            <a:pPr lvl="0">
              <a:tabLst>
                <a:tab pos="88900" algn="l"/>
              </a:tabLst>
            </a:pPr>
            <a:r>
              <a:rPr lang="ru-RU" sz="1800" dirty="0" smtClean="0"/>
              <a:t>предоставление развитого инструментария для проведения информационных кампаний в сети Интернет.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</p:spTree>
    <p:extLst>
      <p:ext uri="{BB962C8B-B14F-4D97-AF65-F5344CB8AC3E}">
        <p14:creationId xmlns:p14="http://schemas.microsoft.com/office/powerpoint/2010/main" val="4201004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характер информационного фона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10" y="1357298"/>
            <a:ext cx="8001056" cy="408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550070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Характер информационного фона ухудшается к 20-21 числам на фоне дискуссий о выставке </a:t>
            </a:r>
            <a:r>
              <a:rPr lang="en-US" sz="1600" dirty="0" smtClean="0"/>
              <a:t>ICONS </a:t>
            </a:r>
            <a:r>
              <a:rPr lang="ru-RU" sz="1600" dirty="0" smtClean="0"/>
              <a:t>и участившихся сообщений об угрозе пожаров, в сочетании с участившимися случаями обнаружения боеприпасов ВОВ.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0488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рейтинг лояльности информационных площадок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58" y="1643050"/>
            <a:ext cx="6929486" cy="46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286644" y="1844824"/>
            <a:ext cx="17859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отслеживаемых в период тестовой эксплуатации площадок наиболее лояльным независимым СМИ являются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ЮГА.ру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Наименее –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Югоплис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и «Живая Кубань».  Низкий уровень лояльности ведомственных сайтов связан с публикацией на них оперативных сводок, всегда несущих негативную окраску.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работы: тематические срезы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  <p:pic>
        <p:nvPicPr>
          <p:cNvPr id="9218" name="Picture 2" descr="F:\PROJECTS\Spellsystems\СКОБЖ\Сдача\2012 - Презентация на совете\Изображения\Мониторинг СМИ - Срез и публикац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9"/>
            <a:ext cx="6143668" cy="48056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0892" y="2610991"/>
            <a:ext cx="17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Всего создано более 50 срезов: 44 по муниципальным образованиям, по 4 по центрам экономического роста и наиболее развитым районам, 1 персональный срез.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Потоки данных подсистемы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1"/>
            <a:ext cx="85411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3835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560406"/>
          </a:xfrm>
        </p:spPr>
        <p:txBody>
          <a:bodyPr/>
          <a:lstStyle/>
          <a:p>
            <a:r>
              <a:rPr lang="ru-RU" dirty="0" smtClean="0"/>
              <a:t>Роль ситуационных центров с КСОБЖ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968552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dirty="0" smtClean="0"/>
              <a:t>Ситуационные центры – основной интерфейс получения информации из КСОБЖ лицами принимающими решения, высшая ступень интеграции информационных потоков, обеспечивающая обобщенный вывод, систематизацию, визуализацию, анализ данных, прогнозирование и поддержку принятия решений.</a:t>
            </a:r>
          </a:p>
          <a:p>
            <a:pPr marL="0" lvl="0" indent="0">
              <a:buNone/>
            </a:pPr>
            <a:endParaRPr lang="ru-RU" sz="1800" dirty="0" smtClean="0"/>
          </a:p>
          <a:p>
            <a:pPr marL="0" lvl="0" indent="0">
              <a:buNone/>
            </a:pPr>
            <a:r>
              <a:rPr lang="ru-RU" sz="1800" dirty="0" smtClean="0"/>
              <a:t>Также на уровень ситуационных центров переданы функции оперативного управления организационным процессом, силами и средствами, находящимися непосредственно в ведении исполнительных органов государственной власти.</a:t>
            </a:r>
          </a:p>
          <a:p>
            <a:pPr marL="0" lvl="0" indent="0">
              <a:buNone/>
            </a:pPr>
            <a:endParaRPr lang="ru-RU" sz="1800" dirty="0" smtClean="0"/>
          </a:p>
          <a:p>
            <a:pPr marL="0" lvl="0" indent="0">
              <a:buNone/>
            </a:pPr>
            <a:r>
              <a:rPr lang="ru-RU" sz="1800" dirty="0" smtClean="0"/>
              <a:t>Кроме того, ситуационные центры должны обеспечивать накопление опыта, анализа и оценки принятых решений, формирования дорожных карт для высшего руководства муниципальных образований и региона.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69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тестовой эксплуатации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За период тестовой эксплуатации в подсистеме сконцентрировано:</a:t>
            </a:r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Информационных площадок:  82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Информационных единиц:</a:t>
            </a:r>
            <a:r>
              <a:rPr lang="en-US" sz="1800" dirty="0" smtClean="0"/>
              <a:t> </a:t>
            </a:r>
            <a:r>
              <a:rPr lang="ru-RU" sz="1800" dirty="0" smtClean="0"/>
              <a:t>1 500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Документов НСИ КК: более 1 000.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Сформировано более 50 тематических срезов для автоматической классификации информационных единиц.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</p:spTree>
    <p:extLst>
      <p:ext uri="{BB962C8B-B14F-4D97-AF65-F5344CB8AC3E}">
        <p14:creationId xmlns:p14="http://schemas.microsoft.com/office/powerpoint/2010/main" val="2989000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Ключевыми направлениями развития подсистемы являются:</a:t>
            </a:r>
          </a:p>
          <a:p>
            <a:pPr>
              <a:buNone/>
            </a:pPr>
            <a:endParaRPr lang="ru-RU" sz="1800" dirty="0" smtClean="0"/>
          </a:p>
          <a:p>
            <a:pPr lvl="1">
              <a:buBlip>
                <a:blip r:embed="rId2"/>
              </a:buBlip>
            </a:pPr>
            <a:r>
              <a:rPr lang="ru-RU" sz="2000" dirty="0" smtClean="0"/>
              <a:t>автоматизация оценки характера информационной единицы;</a:t>
            </a:r>
          </a:p>
          <a:p>
            <a:pPr lvl="1">
              <a:buBlip>
                <a:blip r:embed="rId2"/>
              </a:buBlip>
            </a:pPr>
            <a:r>
              <a:rPr lang="ru-RU" sz="2000" dirty="0" smtClean="0"/>
              <a:t>автоматизация оценки интенсивности информационной единицы;</a:t>
            </a:r>
          </a:p>
          <a:p>
            <a:pPr lvl="1">
              <a:buBlip>
                <a:blip r:embed="rId2"/>
              </a:buBlip>
            </a:pPr>
            <a:r>
              <a:rPr lang="ru-RU" sz="2000" dirty="0" smtClean="0"/>
              <a:t>автоматизация процесса определения границ предметного информационного поля.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СМИ</a:t>
            </a:r>
          </a:p>
        </p:txBody>
      </p:sp>
    </p:spTree>
    <p:extLst>
      <p:ext uri="{BB962C8B-B14F-4D97-AF65-F5344CB8AC3E}">
        <p14:creationId xmlns:p14="http://schemas.microsoft.com/office/powerpoint/2010/main" val="214150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28860" y="2000240"/>
            <a:ext cx="6072230" cy="22208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Запущенные подсистемы</a:t>
            </a:r>
            <a:r>
              <a:rPr lang="ru-RU" dirty="0"/>
              <a:t>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5214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функции подсистемы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ru-RU" sz="1600" dirty="0" smtClean="0">
                <a:latin typeface="Myriad Pro" pitchFamily="34" charset="0"/>
              </a:rPr>
              <a:t>концентрация данных и формирование отчетов муниципальных образований в соответствии с Указом Президента РФ №607, </a:t>
            </a: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ru-RU" sz="1600" dirty="0" smtClean="0">
                <a:latin typeface="Myriad Pro" pitchFamily="34" charset="0"/>
              </a:rPr>
              <a:t>накопление, анализ и сохранение результатов прогнозирования значений показателей социально-экономического развития</a:t>
            </a:r>
            <a:r>
              <a:rPr lang="en-US" sz="1600" dirty="0" smtClean="0">
                <a:latin typeface="Myriad Pro" pitchFamily="34" charset="0"/>
              </a:rPr>
              <a:t>;</a:t>
            </a: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ru-RU" sz="1600" dirty="0" smtClean="0">
                <a:latin typeface="Myriad Pro" pitchFamily="34" charset="0"/>
              </a:rPr>
              <a:t>экспорт данных во внешние информационные системы</a:t>
            </a:r>
            <a:r>
              <a:rPr lang="en-US" sz="1600" dirty="0" smtClean="0">
                <a:latin typeface="Myriad Pro" pitchFamily="34" charset="0"/>
              </a:rPr>
              <a:t>;</a:t>
            </a:r>
            <a:r>
              <a:rPr lang="ru-RU" sz="1600" dirty="0" smtClean="0">
                <a:latin typeface="Myriad Pro" pitchFamily="34" charset="0"/>
              </a:rPr>
              <a:t/>
            </a:r>
            <a:br>
              <a:rPr lang="ru-RU" sz="1600" dirty="0" smtClean="0">
                <a:latin typeface="Myriad Pro" pitchFamily="34" charset="0"/>
              </a:rPr>
            </a:b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Font typeface="Calibri" pitchFamily="34" charset="0"/>
              <a:buAutoNum type="arabicPeriod"/>
              <a:defRPr/>
            </a:pPr>
            <a:r>
              <a:rPr lang="ru-RU" sz="1600" dirty="0" smtClean="0">
                <a:latin typeface="Myriad Pro" pitchFamily="34" charset="0"/>
              </a:rPr>
              <a:t>комплексная оценка результатов деятельности и построение рейтинга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136062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функции подсистемы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None/>
              <a:defRPr/>
            </a:pPr>
            <a:r>
              <a:rPr lang="ru-RU" sz="1600" dirty="0" smtClean="0">
                <a:latin typeface="Myriad Pro" pitchFamily="34" charset="0"/>
              </a:rPr>
              <a:t>В рамках концентрации данных и формирования отчетов муниципальных образований в соответствии с указом Президента РФ №607:</a:t>
            </a:r>
          </a:p>
          <a:p>
            <a:pPr marL="857250" lvl="1" indent="-457200">
              <a:buNone/>
              <a:defRPr/>
            </a:pPr>
            <a:endParaRPr lang="ru-RU" sz="1600" dirty="0" smtClean="0">
              <a:latin typeface="Myriad Pro" pitchFamily="34" charset="0"/>
            </a:endParaRP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ведение </a:t>
            </a:r>
            <a:r>
              <a:rPr lang="ru-RU" sz="1600" dirty="0" err="1" smtClean="0"/>
              <a:t>категоризированного</a:t>
            </a:r>
            <a:r>
              <a:rPr lang="ru-RU" sz="1600" dirty="0" smtClean="0"/>
              <a:t> реестра показателей в соответствии с положениями указа Президента РФ №607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автоматическое представление форм отчетности органам местного самоуправления в соответствии с графиком предоставления значений показателей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сбор значений показателей от органов местного самоуправления и органов исполнительной власти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распределение данных по курирующим органам исполнительной власти;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реализация многоуровневой системы проверки и предварительного согласования данных отчетности муниципальных образований перед формированием итогового отчета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формирование итогового отчета.</a:t>
            </a:r>
            <a:endParaRPr lang="en-US" sz="1600" dirty="0" smtClean="0"/>
          </a:p>
          <a:p>
            <a:pPr marL="857250" lvl="1" indent="-457200">
              <a:buNone/>
              <a:defRPr/>
            </a:pPr>
            <a:endParaRPr lang="ru-RU" sz="16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23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функции подсистемы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Calibri" pitchFamily="34" charset="0"/>
              <a:buAutoNum type="arabicPeriod"/>
              <a:defRPr/>
            </a:pPr>
            <a:endParaRPr lang="ru-RU" sz="1600" dirty="0" smtClean="0">
              <a:latin typeface="Myriad Pro" pitchFamily="34" charset="0"/>
            </a:endParaRPr>
          </a:p>
          <a:p>
            <a:pPr marL="857250" lvl="1" indent="-457200">
              <a:buNone/>
              <a:defRPr/>
            </a:pPr>
            <a:r>
              <a:rPr lang="ru-RU" sz="1600" dirty="0" smtClean="0">
                <a:latin typeface="Myriad Pro" pitchFamily="34" charset="0"/>
              </a:rPr>
              <a:t>В рамках накопления, анализа и сохранения результатов прогнозирования значений показателей социально-экономического развития :</a:t>
            </a:r>
          </a:p>
          <a:p>
            <a:pPr marL="857250" lvl="1" indent="-457200">
              <a:buNone/>
              <a:defRPr/>
            </a:pPr>
            <a:endParaRPr lang="ru-RU" sz="1600" dirty="0" smtClean="0">
              <a:latin typeface="Myriad Pro" pitchFamily="34" charset="0"/>
            </a:endParaRP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ранжирование муниципальных образований Краснодарского края по 28 исходным и 13 результирующим показателям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использование динамического набора показателей ранжирования, в т.ч. средства редактирования формул для формализации зависимостей результирующих показателей от исходных, управления правилами ранжирования для каждого из показателей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хранение истории комплексной оценки за несколько лет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прогнозирование значений показателей комплексной оценки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визуализация данных в форме таблиц, графиков и карт</a:t>
            </a:r>
            <a:r>
              <a:rPr lang="en-US" sz="1600" dirty="0" smtClean="0"/>
              <a:t>;</a:t>
            </a:r>
          </a:p>
          <a:p>
            <a:pPr lvl="2">
              <a:buFont typeface="Arial" charset="0"/>
              <a:buBlip>
                <a:blip r:embed="rId2"/>
              </a:buBlip>
            </a:pPr>
            <a:r>
              <a:rPr lang="ru-RU" sz="1600" dirty="0" smtClean="0"/>
              <a:t>экспорт данных в </a:t>
            </a:r>
            <a:r>
              <a:rPr lang="en-US" sz="1600" dirty="0" smtClean="0"/>
              <a:t>XLS</a:t>
            </a:r>
            <a:r>
              <a:rPr lang="ru-RU" sz="1600" dirty="0" smtClean="0"/>
              <a:t> и </a:t>
            </a:r>
            <a:r>
              <a:rPr lang="en-US" sz="1600" dirty="0" smtClean="0"/>
              <a:t>HTML.</a:t>
            </a:r>
          </a:p>
          <a:p>
            <a:pPr marL="857250" lvl="1" indent="-457200">
              <a:buNone/>
              <a:defRPr/>
            </a:pPr>
            <a:endParaRPr lang="ru-RU" sz="16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61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Потоки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06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340062"/>
            <a:ext cx="8929717" cy="537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1447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централизованный сбор и структурированное хранение данных отчетности с функциями контроля версий документов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pic>
        <p:nvPicPr>
          <p:cNvPr id="10242" name="Picture 2" descr="F:\PROJECTS\Spellsystems\СКОБЖ\Сдача\2012 - Презентация на совете\Изображения\607 - внесение значений.png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 b="16083"/>
          <a:stretch>
            <a:fillRect/>
          </a:stretch>
        </p:blipFill>
        <p:spPr bwMode="auto">
          <a:xfrm>
            <a:off x="285720" y="2350573"/>
            <a:ext cx="4214842" cy="2981853"/>
          </a:xfrm>
          <a:prstGeom prst="rect">
            <a:avLst/>
          </a:prstGeom>
          <a:noFill/>
        </p:spPr>
      </p:pic>
      <p:pic>
        <p:nvPicPr>
          <p:cNvPr id="10243" name="Picture 3" descr="F:\PROJECTS\Spellsystems\СКОБЖ\Сдача\2012 - Презентация на совете\Изображения\607 - история документов.pn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4658616" y="2357430"/>
            <a:ext cx="4271102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537321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Каждый муниципалитет и орган исполнительной власти имеют собственный интерфейс в подсистеме.</a:t>
            </a:r>
          </a:p>
          <a:p>
            <a:r>
              <a:rPr lang="ru-RU" sz="1600" dirty="0" smtClean="0"/>
              <a:t>Каждое изменение документа в подсистеме </a:t>
            </a:r>
            <a:r>
              <a:rPr lang="ru-RU" sz="1600" dirty="0" err="1" smtClean="0"/>
              <a:t>журналируется</a:t>
            </a:r>
            <a:r>
              <a:rPr lang="ru-RU" sz="1600" dirty="0" smtClean="0"/>
              <a:t>, имеется возможность возврата к любому состоянию.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29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рейтинг муниципальных образований в форме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179512" y="1628800"/>
            <a:ext cx="7581922" cy="473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84368" y="1700808"/>
            <a:ext cx="12596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Если верить прогнозу, по результатам 2012 года лидерство в  рейтинге сохранят Краснодар, Новороссийск и Сочи. </a:t>
            </a:r>
          </a:p>
          <a:p>
            <a:endParaRPr lang="ru-RU" sz="1400" dirty="0" smtClean="0"/>
          </a:p>
          <a:p>
            <a:r>
              <a:rPr lang="ru-RU" sz="1400" dirty="0" smtClean="0"/>
              <a:t>Таблица рейтинга содержит значения в баллах по показателю.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8849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1714488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Комплексная оценка МО за 2011 год.</a:t>
            </a:r>
          </a:p>
          <a:p>
            <a:endParaRPr lang="ru-RU" sz="1400" dirty="0" smtClean="0"/>
          </a:p>
          <a:p>
            <a:r>
              <a:rPr lang="ru-RU" sz="1400" dirty="0" smtClean="0"/>
              <a:t>Наиболее преуспевающие МО окрашены в зелёный цвет, наименее – в красный.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59" y="1558962"/>
            <a:ext cx="5500726" cy="51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рейтинг муниципальных образований в форме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67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560406"/>
          </a:xfrm>
        </p:spPr>
        <p:txBody>
          <a:bodyPr/>
          <a:lstStyle/>
          <a:p>
            <a:r>
              <a:rPr lang="ru-RU" dirty="0" smtClean="0"/>
              <a:t>Задачи ситуационных центров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968552"/>
          </a:xfrm>
        </p:spPr>
        <p:txBody>
          <a:bodyPr/>
          <a:lstStyle/>
          <a:p>
            <a:pPr lvl="0"/>
            <a:r>
              <a:rPr lang="ru-RU" dirty="0" smtClean="0"/>
              <a:t>Оперативный, среднесрочный и долгосрочный мониторинг событий и показателей в области безопасности жизнедеятельности, социально-экономического развития, информатизации, общественного мнения;</a:t>
            </a:r>
          </a:p>
          <a:p>
            <a:pPr lvl="0"/>
            <a:r>
              <a:rPr lang="ru-RU" dirty="0" smtClean="0"/>
              <a:t>повышение оперативности исполнения заданий, оперативное информирование и контроль за исполнением;</a:t>
            </a:r>
          </a:p>
          <a:p>
            <a:r>
              <a:rPr lang="ru-RU" dirty="0" smtClean="0"/>
              <a:t>оперативное предоставление достоверных отчетов и показателей лицам</a:t>
            </a:r>
            <a:r>
              <a:rPr lang="ru-RU" dirty="0"/>
              <a:t>, принимающим решения по всем доступным каналам </a:t>
            </a:r>
            <a:r>
              <a:rPr lang="ru-RU" dirty="0" smtClean="0"/>
              <a:t>связи</a:t>
            </a:r>
            <a:r>
              <a:rPr lang="en-US" dirty="0"/>
              <a:t>;</a:t>
            </a:r>
            <a:endParaRPr lang="ru-RU" dirty="0" smtClean="0"/>
          </a:p>
          <a:p>
            <a:pPr lvl="0"/>
            <a:r>
              <a:rPr lang="ru-RU" dirty="0" smtClean="0"/>
              <a:t>управление в чрезвычайных и кризисных ситуациях;</a:t>
            </a:r>
          </a:p>
          <a:p>
            <a:pPr lvl="0"/>
            <a:r>
              <a:rPr lang="ru-RU" dirty="0" smtClean="0"/>
              <a:t>анализ и поддержка принятия управленческих решений, включая экспертную оценку, моделирование и прогноз ситуации, в т.ч. с использованием экспертного мнения;</a:t>
            </a:r>
          </a:p>
          <a:p>
            <a:pPr lvl="0"/>
            <a:r>
              <a:rPr lang="ru-RU" dirty="0"/>
              <a:t>п</a:t>
            </a:r>
            <a:r>
              <a:rPr lang="ru-RU" dirty="0" smtClean="0"/>
              <a:t>рогнозирование значений отслеживаемых показателей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обеспечение межведомственного обмена информацией в рамках тематики безопасности жизнедеятельности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отображение обобщенных данных в графической и табличной форме</a:t>
            </a:r>
            <a:r>
              <a:rPr lang="ru-RU" dirty="0"/>
              <a:t>.</a:t>
            </a:r>
            <a:endParaRPr lang="en-US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322" y="171448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Обеспеченность врачебным персоналом (врачей на 10 000  человек населения) для 4х МО: Краснодар, Сочи, Новороссийск, Армавир. 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работы: динамика показателя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035" y="1406538"/>
            <a:ext cx="5286411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23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сводный отчет об уровне социально-экономического развития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7000" contrast="14000"/>
          </a:blip>
          <a:srcRect/>
          <a:stretch>
            <a:fillRect/>
          </a:stretch>
        </p:blipFill>
        <p:spPr bwMode="auto">
          <a:xfrm>
            <a:off x="395536" y="1628800"/>
            <a:ext cx="6515117" cy="47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64288" y="1916832"/>
            <a:ext cx="1709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Структура данных насчитывает более 350 показателей. 25 из которых вычисляются автоматически.</a:t>
            </a:r>
          </a:p>
          <a:p>
            <a:endParaRPr lang="ru-RU" sz="1600" dirty="0" smtClean="0"/>
          </a:p>
          <a:p>
            <a:r>
              <a:rPr lang="ru-RU" sz="1600" dirty="0" smtClean="0"/>
              <a:t>Таблица отчета содержит значения в натуральных величинах.</a:t>
            </a:r>
          </a:p>
        </p:txBody>
      </p:sp>
    </p:spTree>
    <p:extLst>
      <p:ext uri="{BB962C8B-B14F-4D97-AF65-F5344CB8AC3E}">
        <p14:creationId xmlns:p14="http://schemas.microsoft.com/office/powerpoint/2010/main" val="2251133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подсистемы мониторинга и планирования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/>
              <a:t>6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Ключевыми направлениями развития подсистемы является:</a:t>
            </a:r>
          </a:p>
          <a:p>
            <a:pPr>
              <a:buNone/>
            </a:pPr>
            <a:r>
              <a:rPr lang="ru-RU" dirty="0" smtClean="0"/>
              <a:t>минимизация ручного ввода данных до перечня первичных показателей, перевод максимального числа результирующих показателей в режим автоматического расчета системой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включение средств автоматического мониторинга по направлениям:</a:t>
            </a:r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опасная динамика показателя,</a:t>
            </a:r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опасный прогноз динамики показателя,</a:t>
            </a:r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потенциально ошибочное значение показателя,</a:t>
            </a:r>
          </a:p>
          <a:p>
            <a:pPr lvl="1">
              <a:buBlip>
                <a:blip r:embed="rId2"/>
              </a:buBlip>
            </a:pPr>
            <a:r>
              <a:rPr lang="ru-RU" sz="1800" dirty="0" smtClean="0"/>
              <a:t>Потенциальная взаимная зависимость показателей</a:t>
            </a:r>
            <a:r>
              <a:rPr lang="en-US" sz="18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автоматическое выявление лидирующих и отстающих муниципальных образований по ключевым направлениям социально-экономического развития.</a:t>
            </a: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мониторинга социально-экономической ситуации, анализа и планирования деятельности органов государственной власти и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3641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</a:t>
            </a:r>
            <a:r>
              <a:rPr lang="ru-RU" dirty="0" smtClean="0"/>
              <a:t>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140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/>
          <a:lstStyle/>
          <a:p>
            <a:pPr>
              <a:buNone/>
              <a:defRPr/>
            </a:pPr>
            <a:r>
              <a:rPr lang="ru-RU" sz="1400" dirty="0" smtClean="0"/>
              <a:t>Возможности подсистемы: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автоматизированное прогнозирование отдельных независимых показателей  на определенный горизонт;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прогнозирование отдельных показателей с использованием экспертных оценок;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выявления зависимостей между отдельными показателями и их группами, построение моделей прогнозирования, в т.ч. с возможностью явного указания формы и степени зависимости экспертом;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прогнозирование отдельных показателей на определенный горизонт с учетом данных прогноза по частным независимым факторам;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оценка качества прогноза;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одномерная кластеризация муниципальных образований Краснодарского края по отдельным показателям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визуализация результатов прогнозирования и классификации в форме графиков динамики и соотношения;</a:t>
            </a:r>
          </a:p>
          <a:p>
            <a:pPr>
              <a:buFont typeface="Arial" charset="0"/>
              <a:buBlip>
                <a:blip r:embed="rId2"/>
              </a:buBlip>
              <a:defRPr/>
            </a:pPr>
            <a:r>
              <a:rPr lang="ru-RU" sz="1400" dirty="0" smtClean="0"/>
              <a:t>предоставление средств структурированного экспорта данных прогноза для импорта во внешние ИС.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61109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Потоки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целом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429683" cy="54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428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средства быстрого прогнозирования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целом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01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Быстрое прогнозирование способно представить результаты на небольшой горизонт даже для очень ограниченных выборок.</a:t>
            </a:r>
          </a:p>
          <a:p>
            <a:endParaRPr lang="ru-RU" sz="1000" dirty="0" smtClean="0"/>
          </a:p>
          <a:p>
            <a:r>
              <a:rPr lang="ru-RU" sz="1600" dirty="0" smtClean="0"/>
              <a:t>На графике – динамика и прогноз обеспеченности населения больничными койками на 10 000 чел для МО г. Краснодар.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20" y="1643050"/>
            <a:ext cx="8572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5947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работы: решение задачи кластеризации / классификации МО по показателю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целом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090861" cy="29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500" y="3529031"/>
            <a:ext cx="3676342" cy="31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384949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703867"/>
            <a:ext cx="3357586" cy="22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39628"/>
            <a:ext cx="3714776" cy="146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3585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развития подсистемы прогнозирования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Запущенные подсистемы: Подсистема прогнозирования показателей и тенденций развития ситуации в основных сферах жизнедеятельности муниципального образований и Краснодарского края в целом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4729" y="1600200"/>
            <a:ext cx="8229600" cy="4686320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Ключевыми направлениями для дальнейшего развития подсистемы являются:</a:t>
            </a:r>
          </a:p>
          <a:p>
            <a:pPr lvl="0">
              <a:buBlip>
                <a:blip r:embed="rId2"/>
              </a:buBlip>
              <a:defRPr/>
            </a:pPr>
            <a:r>
              <a:rPr lang="ru-RU" sz="1800" dirty="0" smtClean="0"/>
              <a:t>подключение большего числа источников данных,</a:t>
            </a:r>
          </a:p>
          <a:p>
            <a:pPr lvl="0">
              <a:buBlip>
                <a:blip r:embed="rId2"/>
              </a:buBlip>
              <a:defRPr/>
            </a:pPr>
            <a:r>
              <a:rPr lang="ru-RU" sz="1800" dirty="0" smtClean="0"/>
              <a:t>создание </a:t>
            </a:r>
            <a:r>
              <a:rPr lang="ru-RU" sz="1800" dirty="0" err="1" smtClean="0"/>
              <a:t>репозитория</a:t>
            </a:r>
            <a:r>
              <a:rPr lang="ru-RU" sz="1800" dirty="0" smtClean="0"/>
              <a:t> математических моделей и разработка средств их реализации в упрощенном автоматическом режиме в пределах портала (по аналогии с быстрым прогнозом),</a:t>
            </a:r>
          </a:p>
          <a:p>
            <a:pPr lvl="0">
              <a:buBlip>
                <a:blip r:embed="rId2"/>
              </a:buBlip>
              <a:defRPr/>
            </a:pPr>
            <a:r>
              <a:rPr lang="ru-RU" sz="1800" dirty="0" smtClean="0"/>
              <a:t>формирование базы данных зависимостей.</a:t>
            </a:r>
          </a:p>
          <a:p>
            <a:pPr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64899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развития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62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560406"/>
          </a:xfrm>
        </p:spPr>
        <p:txBody>
          <a:bodyPr/>
          <a:lstStyle/>
          <a:p>
            <a:r>
              <a:rPr lang="ru-RU" dirty="0" smtClean="0"/>
              <a:t>Основные принципы построения типовых решений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579296" cy="4237642"/>
          </a:xfrm>
        </p:spPr>
        <p:txBody>
          <a:bodyPr/>
          <a:lstStyle/>
          <a:p>
            <a:r>
              <a:rPr lang="ru-RU" sz="2000" dirty="0" smtClean="0"/>
              <a:t>Открытость.</a:t>
            </a:r>
          </a:p>
          <a:p>
            <a:r>
              <a:rPr lang="ru-RU" sz="2000" dirty="0" smtClean="0"/>
              <a:t>Модульность.</a:t>
            </a:r>
          </a:p>
          <a:p>
            <a:r>
              <a:rPr lang="ru-RU" sz="2000" dirty="0" err="1" smtClean="0"/>
              <a:t>Масштабируемость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Системность.</a:t>
            </a:r>
          </a:p>
          <a:p>
            <a:pPr lvl="0"/>
            <a:r>
              <a:rPr lang="ru-RU" sz="2000" dirty="0" smtClean="0"/>
              <a:t>Единство графического представления.</a:t>
            </a:r>
          </a:p>
          <a:p>
            <a:r>
              <a:rPr lang="ru-RU" sz="2000" dirty="0" smtClean="0"/>
              <a:t>Интеграция.</a:t>
            </a:r>
          </a:p>
          <a:p>
            <a:r>
              <a:rPr lang="ru-RU" sz="2000" dirty="0" err="1" smtClean="0"/>
              <a:t>Тиражируемость</a:t>
            </a:r>
            <a:r>
              <a:rPr lang="ru-RU" sz="2000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Последующие шаги по развитию системы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План развития проекта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8568951" cy="41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47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Компонентная архитектура и взаимодействие подсистем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Ситуационные центры разрабатываются как </a:t>
            </a:r>
            <a:r>
              <a:rPr lang="en-US" sz="2400" dirty="0" smtClean="0"/>
              <a:t>web-</a:t>
            </a:r>
            <a:r>
              <a:rPr lang="ru-RU" sz="2400" dirty="0" smtClean="0"/>
              <a:t>приложения, действующие на серверах в центре(-ах) обработки данных.</a:t>
            </a:r>
          </a:p>
          <a:p>
            <a:pPr>
              <a:buNone/>
            </a:pPr>
            <a:r>
              <a:rPr lang="ru-RU" sz="2400" dirty="0" smtClean="0"/>
              <a:t>Доступ к ситуационным центрам осуществляется посредством защищенных каналов передачи данных с использованием тонких клиентов.</a:t>
            </a:r>
          </a:p>
          <a:p>
            <a:pPr>
              <a:buNone/>
            </a:pPr>
            <a:r>
              <a:rPr lang="ru-RU" sz="2400" dirty="0" smtClean="0"/>
              <a:t>Отдельные компоненты ситуационных центров, требующие высокой производительности клиентских рабочих мест, реализуются как настольные приложения.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Компонентная архитектура и взаимодействие подсистем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размещение подсистем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Компонентная архитектура и взаимодействие подсистем</a:t>
            </a:r>
            <a:endParaRPr lang="ru-RU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50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2197</Words>
  <Application>Microsoft Office PowerPoint</Application>
  <PresentationFormat>Экран (4:3)</PresentationFormat>
  <Paragraphs>309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Типовые решения ситуационных центров губернаторов и глав муниципальных образований в рамках концепции КСОБЖ</vt:lpstr>
      <vt:lpstr>01</vt:lpstr>
      <vt:lpstr>Понятие КСОБЖ  </vt:lpstr>
      <vt:lpstr>Роль ситуационных центров с КСОБЖ</vt:lpstr>
      <vt:lpstr>Задачи ситуационных центров</vt:lpstr>
      <vt:lpstr>Основные принципы построения типовых решений</vt:lpstr>
      <vt:lpstr>02</vt:lpstr>
      <vt:lpstr>Общие сведения  </vt:lpstr>
      <vt:lpstr>Физическое размещение подсистем</vt:lpstr>
      <vt:lpstr>Взаимодействие подсистем</vt:lpstr>
      <vt:lpstr>Географическое распределение систем в Краснодарском крае</vt:lpstr>
      <vt:lpstr>Схема аппаратного обеспечения типового узла</vt:lpstr>
      <vt:lpstr>Распределение подсистем по аппаратному обеспечению типового узла</vt:lpstr>
      <vt:lpstr>Инфраструктурное программное обеспечения в разрезе аппаратуры и подсистем СЦ</vt:lpstr>
      <vt:lpstr>Инфраструктурное программное обеспечения в разрезе аппаратуры и подсистем СЦ</vt:lpstr>
      <vt:lpstr>Инфраструктурное программное обеспечения в разрезе аппаратуры и подсистем СЦ</vt:lpstr>
      <vt:lpstr>03</vt:lpstr>
      <vt:lpstr>Состав ключевых ролей пользователей</vt:lpstr>
      <vt:lpstr>Специалист по анализу данных и прогнозированию</vt:lpstr>
      <vt:lpstr>Специалист по мониторингу СМИ</vt:lpstr>
      <vt:lpstr>Специалист подразделения администрации МО</vt:lpstr>
      <vt:lpstr>Специалист подразделения администрации КК</vt:lpstr>
      <vt:lpstr>Специалист по обработке пространственных данных</vt:lpstr>
      <vt:lpstr>Эксперт СППУР</vt:lpstr>
      <vt:lpstr>Оператор ситуационного центра</vt:lpstr>
      <vt:lpstr>Глава администрации МО, зам. Главы администрации МО</vt:lpstr>
      <vt:lpstr>Глава администрации КК, зам. Главы администрации КК</vt:lpstr>
      <vt:lpstr>04</vt:lpstr>
      <vt:lpstr>Общие сведения о режимах работы</vt:lpstr>
      <vt:lpstr>Режим планового обсуждения проблемы</vt:lpstr>
      <vt:lpstr>Режим проблемного мониторинга</vt:lpstr>
      <vt:lpstr>Режим проблемного мониторинга</vt:lpstr>
      <vt:lpstr>Режим чрезвычайной ситуации</vt:lpstr>
      <vt:lpstr>05</vt:lpstr>
      <vt:lpstr>Задачи подсистемы </vt:lpstr>
      <vt:lpstr>Результаты работы: характер информационного фона</vt:lpstr>
      <vt:lpstr>Результаты работы: рейтинг лояльности информационных площадок</vt:lpstr>
      <vt:lpstr>Результаты работы: тематические срезы</vt:lpstr>
      <vt:lpstr>Потоки данных подсистемы</vt:lpstr>
      <vt:lpstr>Результаты тестовой эксплуатации</vt:lpstr>
      <vt:lpstr>Перспективные направления</vt:lpstr>
      <vt:lpstr>06</vt:lpstr>
      <vt:lpstr>Ключевые функции подсистемы</vt:lpstr>
      <vt:lpstr>Ключевые функции подсистемы</vt:lpstr>
      <vt:lpstr>Ключевые функции подсистемы</vt:lpstr>
      <vt:lpstr>Потоки данных</vt:lpstr>
      <vt:lpstr>Результаты работы: централизованный сбор и структурированное хранение данных отчетности с функциями контроля версий документов</vt:lpstr>
      <vt:lpstr>Результаты работы: рейтинг муниципальных образований в форме таблицы</vt:lpstr>
      <vt:lpstr>Результаты работы: рейтинг муниципальных образований в форме карты</vt:lpstr>
      <vt:lpstr>Результаты работы: динамика показателя</vt:lpstr>
      <vt:lpstr>Результаты работы: сводный отчет об уровне социально-экономического развития</vt:lpstr>
      <vt:lpstr>Направления развития подсистемы мониторинга и планирования</vt:lpstr>
      <vt:lpstr>07</vt:lpstr>
      <vt:lpstr>Общие сведения</vt:lpstr>
      <vt:lpstr>Потоки данных</vt:lpstr>
      <vt:lpstr>Результаты работы: средства быстрого прогнозирования</vt:lpstr>
      <vt:lpstr>Результаты работы: решение задачи кластеризации / классификации МО по показателю</vt:lpstr>
      <vt:lpstr>Направления развития подсистемы прогнозирования</vt:lpstr>
      <vt:lpstr>08</vt:lpstr>
      <vt:lpstr>Последующие шаги по развитию системы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karell</dc:creator>
  <cp:lastModifiedBy>karell</cp:lastModifiedBy>
  <cp:revision>92</cp:revision>
  <dcterms:modified xsi:type="dcterms:W3CDTF">2013-05-21T11:06:55Z</dcterms:modified>
</cp:coreProperties>
</file>